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6"/>
  </p:notesMasterIdLst>
  <p:sldIdLst>
    <p:sldId id="259" r:id="rId2"/>
    <p:sldId id="337" r:id="rId3"/>
    <p:sldId id="338" r:id="rId4"/>
    <p:sldId id="260" r:id="rId5"/>
    <p:sldId id="290" r:id="rId6"/>
    <p:sldId id="291" r:id="rId7"/>
    <p:sldId id="293" r:id="rId8"/>
    <p:sldId id="295" r:id="rId9"/>
    <p:sldId id="296" r:id="rId10"/>
    <p:sldId id="298" r:id="rId11"/>
    <p:sldId id="299" r:id="rId12"/>
    <p:sldId id="263" r:id="rId13"/>
    <p:sldId id="300" r:id="rId14"/>
    <p:sldId id="302" r:id="rId15"/>
    <p:sldId id="304" r:id="rId16"/>
    <p:sldId id="334" r:id="rId17"/>
    <p:sldId id="265" r:id="rId18"/>
    <p:sldId id="309" r:id="rId19"/>
    <p:sldId id="306" r:id="rId20"/>
    <p:sldId id="308" r:id="rId21"/>
    <p:sldId id="305" r:id="rId22"/>
    <p:sldId id="310" r:id="rId23"/>
    <p:sldId id="311" r:id="rId24"/>
    <p:sldId id="312" r:id="rId25"/>
    <p:sldId id="313" r:id="rId26"/>
    <p:sldId id="314" r:id="rId27"/>
    <p:sldId id="316" r:id="rId28"/>
    <p:sldId id="317" r:id="rId29"/>
    <p:sldId id="267" r:id="rId30"/>
    <p:sldId id="268" r:id="rId31"/>
    <p:sldId id="287" r:id="rId32"/>
    <p:sldId id="328" r:id="rId33"/>
    <p:sldId id="270" r:id="rId34"/>
    <p:sldId id="286" r:id="rId35"/>
    <p:sldId id="271" r:id="rId36"/>
    <p:sldId id="336" r:id="rId37"/>
    <p:sldId id="332" r:id="rId38"/>
    <p:sldId id="335" r:id="rId39"/>
    <p:sldId id="272" r:id="rId40"/>
    <p:sldId id="281" r:id="rId41"/>
    <p:sldId id="285" r:id="rId42"/>
    <p:sldId id="324" r:id="rId43"/>
    <p:sldId id="284" r:id="rId44"/>
    <p:sldId id="322" r:id="rId4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77" d="100"/>
          <a:sy n="77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AF65FDC-6083-4DFA-8DE5-B17D71357149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41B1EDF-0B86-4175-AB3A-AE15113ACA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75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&amp;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B1EDF-0B86-4175-AB3A-AE15113ACA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6687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parents together</a:t>
            </a:r>
            <a:r>
              <a:rPr lang="en-US" baseline="0" dirty="0" smtClean="0"/>
              <a:t> for ex. New parents going to in-processing with parents who have gone.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B1EDF-0B86-4175-AB3A-AE15113ACA7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81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6026406"/>
            <a:ext cx="4593486" cy="838682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06B93B3-AA30-435F-9CC6-1AAFE1D6EE8F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6635B05-CB0F-46FB-A048-48F808B8DF0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reload=9&amp;v=oPfbfscyhRw&amp;feature=youtu.be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fawebguy.com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6600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5462" y="1524000"/>
            <a:ext cx="29686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71600" y="4495800"/>
            <a:ext cx="6400800" cy="167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b="1" dirty="0" smtClean="0">
                <a:latin typeface="Arial Narrow" pitchFamily="34" charset="0"/>
              </a:rPr>
              <a:t>Eastern MA USAFA Families Club, Inc. </a:t>
            </a:r>
          </a:p>
          <a:p>
            <a:pPr marL="109728" indent="0" algn="ctr">
              <a:buNone/>
            </a:pPr>
            <a:r>
              <a:rPr lang="en-US" b="1" dirty="0" smtClean="0">
                <a:latin typeface="Arial Narrow" pitchFamily="34" charset="0"/>
              </a:rPr>
              <a:t>Appointee Send-off</a:t>
            </a:r>
          </a:p>
          <a:p>
            <a:pPr marL="109728" indent="0" algn="ctr">
              <a:buNone/>
            </a:pPr>
            <a:r>
              <a:rPr lang="en-US" b="1" dirty="0" smtClean="0">
                <a:latin typeface="Arial Narrow" pitchFamily="34" charset="0"/>
              </a:rPr>
              <a:t>June 13, 2020</a:t>
            </a:r>
          </a:p>
          <a:p>
            <a:pPr algn="ctr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9392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904" y="685800"/>
            <a:ext cx="5078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 Narrow" pitchFamily="34" charset="0"/>
              </a:rPr>
              <a:t>Some </a:t>
            </a:r>
            <a:r>
              <a:rPr lang="en-US" sz="3600" b="1" dirty="0" smtClean="0">
                <a:latin typeface="Arial Narrow" pitchFamily="34" charset="0"/>
              </a:rPr>
              <a:t>DOs </a:t>
            </a:r>
            <a:r>
              <a:rPr lang="en-US" sz="3600" b="1" dirty="0">
                <a:latin typeface="Arial Narrow" pitchFamily="34" charset="0"/>
              </a:rPr>
              <a:t>&amp; Some </a:t>
            </a:r>
            <a:r>
              <a:rPr lang="en-US" sz="3600" b="1" dirty="0" smtClean="0">
                <a:latin typeface="Arial Narrow" pitchFamily="34" charset="0"/>
              </a:rPr>
              <a:t>DON’Ts</a:t>
            </a:r>
            <a:endParaRPr lang="en-US" sz="3600" b="1" dirty="0"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447800"/>
            <a:ext cx="800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The</a:t>
            </a:r>
            <a:r>
              <a:rPr lang="en-US" sz="3200" b="1" dirty="0">
                <a:latin typeface="Arial Narrow" pitchFamily="34" charset="0"/>
              </a:rPr>
              <a:t> DOs:</a:t>
            </a:r>
          </a:p>
          <a:p>
            <a:endParaRPr lang="en-US" dirty="0">
              <a:latin typeface="Arial Narrow" pitchFamily="34" charset="0"/>
            </a:endParaRPr>
          </a:p>
          <a:p>
            <a:r>
              <a:rPr lang="en-US" sz="3600" b="1" dirty="0" smtClean="0">
                <a:latin typeface="Arial Narrow" pitchFamily="34" charset="0"/>
              </a:rPr>
              <a:t>Be </a:t>
            </a:r>
            <a:r>
              <a:rPr lang="en-US" sz="3600" dirty="0">
                <a:latin typeface="Arial Narrow" pitchFamily="34" charset="0"/>
              </a:rPr>
              <a:t>a listener, supporter, encourager first and </a:t>
            </a:r>
            <a:r>
              <a:rPr lang="en-US" sz="3600" dirty="0" smtClean="0">
                <a:latin typeface="Arial Narrow" pitchFamily="34" charset="0"/>
              </a:rPr>
              <a:t>foremost.</a:t>
            </a:r>
          </a:p>
          <a:p>
            <a:endParaRPr lang="en-US" sz="3600" dirty="0">
              <a:latin typeface="Arial Narrow" pitchFamily="34" charset="0"/>
            </a:endParaRPr>
          </a:p>
          <a:p>
            <a:r>
              <a:rPr lang="en-US" sz="3600" b="1" dirty="0" smtClean="0">
                <a:latin typeface="Arial Narrow" pitchFamily="34" charset="0"/>
              </a:rPr>
              <a:t>Help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them to focus on the task at hand for that day, that week and that semester</a:t>
            </a:r>
            <a:r>
              <a:rPr lang="en-US" sz="3600" b="1" dirty="0">
                <a:latin typeface="Arial Narrow" pitchFamily="34" charset="0"/>
              </a:rPr>
              <a:t>, not </a:t>
            </a:r>
            <a:r>
              <a:rPr lang="en-US" sz="3600" dirty="0">
                <a:latin typeface="Arial Narrow" pitchFamily="34" charset="0"/>
              </a:rPr>
              <a:t>the trip home at </a:t>
            </a:r>
            <a:r>
              <a:rPr lang="en-US" sz="3600" dirty="0" smtClean="0">
                <a:latin typeface="Arial Narrow" pitchFamily="34" charset="0"/>
              </a:rPr>
              <a:t>Thanksgiving.</a:t>
            </a:r>
          </a:p>
          <a:p>
            <a:endParaRPr lang="en-US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843677"/>
            <a:ext cx="8001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 Narrow" pitchFamily="34" charset="0"/>
              </a:rPr>
              <a:t>Expect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days when they say “this is </a:t>
            </a:r>
            <a:r>
              <a:rPr lang="en-US" sz="3600" dirty="0" smtClean="0">
                <a:latin typeface="Arial Narrow" pitchFamily="34" charset="0"/>
              </a:rPr>
              <a:t>tough and </a:t>
            </a:r>
            <a:r>
              <a:rPr lang="en-US" sz="3600" dirty="0">
                <a:latin typeface="Arial Narrow" pitchFamily="34" charset="0"/>
              </a:rPr>
              <a:t>I’m not sure I belong </a:t>
            </a:r>
            <a:r>
              <a:rPr lang="en-US" sz="3600" dirty="0" smtClean="0">
                <a:latin typeface="Arial Narrow" pitchFamily="34" charset="0"/>
              </a:rPr>
              <a:t>here” (the ‘ugly letter’ during BCT).</a:t>
            </a:r>
            <a:r>
              <a:rPr lang="en-US" sz="3600" dirty="0">
                <a:latin typeface="Arial Narrow" pitchFamily="34" charset="0"/>
              </a:rPr>
              <a:t> </a:t>
            </a:r>
            <a:r>
              <a:rPr lang="en-US" sz="3600" dirty="0" smtClean="0">
                <a:latin typeface="Arial Narrow" pitchFamily="34" charset="0"/>
              </a:rPr>
              <a:t>Remember </a:t>
            </a:r>
            <a:r>
              <a:rPr lang="en-US" sz="3600" dirty="0">
                <a:latin typeface="Arial Narrow" pitchFamily="34" charset="0"/>
              </a:rPr>
              <a:t>that for many appointees, at their high school they were one of the top academic students, top </a:t>
            </a:r>
            <a:r>
              <a:rPr lang="en-US" sz="3600" dirty="0" smtClean="0">
                <a:latin typeface="Arial Narrow" pitchFamily="34" charset="0"/>
              </a:rPr>
              <a:t>athletes, </a:t>
            </a:r>
            <a:r>
              <a:rPr lang="en-US" sz="3600" dirty="0">
                <a:latin typeface="Arial Narrow" pitchFamily="34" charset="0"/>
              </a:rPr>
              <a:t>and most popular students.  The reality now is that their </a:t>
            </a:r>
            <a:r>
              <a:rPr lang="en-US" sz="3600" dirty="0" smtClean="0">
                <a:latin typeface="Arial Narrow" pitchFamily="34" charset="0"/>
              </a:rPr>
              <a:t>1,000+ </a:t>
            </a:r>
            <a:r>
              <a:rPr lang="en-US" sz="3600" dirty="0">
                <a:latin typeface="Arial Narrow" pitchFamily="34" charset="0"/>
              </a:rPr>
              <a:t>classmates are just like them!  For some, that is a major </a:t>
            </a:r>
            <a:r>
              <a:rPr lang="en-US" sz="3600" dirty="0" smtClean="0">
                <a:latin typeface="Arial Narrow" pitchFamily="34" charset="0"/>
              </a:rPr>
              <a:t>adjustment.</a:t>
            </a:r>
          </a:p>
          <a:p>
            <a:endParaRPr lang="en-US" sz="36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1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7346"/>
            <a:ext cx="853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3600" b="1" dirty="0" smtClean="0">
                <a:latin typeface="Arial Narrow" pitchFamily="34" charset="0"/>
              </a:rPr>
              <a:t>Remind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them to focus on why they wanted to attend the AFA and that they were selected because the AFA determined they had the “Right Stuff” to make it</a:t>
            </a:r>
            <a:r>
              <a:rPr lang="en-US" sz="3600" dirty="0" smtClean="0">
                <a:latin typeface="Arial Narrow" pitchFamily="34" charset="0"/>
              </a:rPr>
              <a:t>.  </a:t>
            </a:r>
            <a:r>
              <a:rPr lang="en-US" sz="3600" dirty="0">
                <a:latin typeface="Arial Narrow" pitchFamily="34" charset="0"/>
              </a:rPr>
              <a:t>They were the 1 in 10 the AFA felt would </a:t>
            </a:r>
            <a:r>
              <a:rPr lang="en-US" sz="3600" dirty="0" smtClean="0">
                <a:latin typeface="Arial Narrow" pitchFamily="34" charset="0"/>
              </a:rPr>
              <a:t>succeed.</a:t>
            </a:r>
          </a:p>
          <a:p>
            <a:endParaRPr lang="en-US" sz="3600" dirty="0" smtClean="0">
              <a:latin typeface="Arial Narrow" pitchFamily="34" charset="0"/>
            </a:endParaRPr>
          </a:p>
          <a:p>
            <a:r>
              <a:rPr lang="en-US" sz="3600" b="1" dirty="0" smtClean="0">
                <a:latin typeface="Arial Narrow" pitchFamily="34" charset="0"/>
              </a:rPr>
              <a:t>Support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THEIR decision making! </a:t>
            </a:r>
          </a:p>
        </p:txBody>
      </p:sp>
    </p:spTree>
    <p:extLst>
      <p:ext uri="{BB962C8B-B14F-4D97-AF65-F5344CB8AC3E}">
        <p14:creationId xmlns:p14="http://schemas.microsoft.com/office/powerpoint/2010/main" xmlns="" val="19337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609600"/>
            <a:ext cx="7924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The DON’Ts</a:t>
            </a:r>
            <a:r>
              <a:rPr lang="en-US" sz="3600" b="1" dirty="0" smtClean="0">
                <a:latin typeface="Arial Narrow" pitchFamily="34" charset="0"/>
              </a:rPr>
              <a:t>:</a:t>
            </a:r>
          </a:p>
          <a:p>
            <a:endParaRPr lang="en-US" sz="2000" dirty="0"/>
          </a:p>
          <a:p>
            <a:r>
              <a:rPr lang="en-US" sz="3600" b="1" dirty="0" smtClean="0">
                <a:latin typeface="Arial Narrow" pitchFamily="34" charset="0"/>
              </a:rPr>
              <a:t>Don’t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initiate the questions when you speak with your cadet. Let THEM talk and tell you what they are doing </a:t>
            </a:r>
            <a:r>
              <a:rPr lang="en-US" sz="3600" dirty="0" smtClean="0">
                <a:latin typeface="Arial Narrow" pitchFamily="34" charset="0"/>
              </a:rPr>
              <a:t>first.</a:t>
            </a:r>
          </a:p>
          <a:p>
            <a:endParaRPr lang="en-US" sz="3600" dirty="0" smtClean="0">
              <a:latin typeface="Arial Narrow" pitchFamily="34" charset="0"/>
            </a:endParaRPr>
          </a:p>
          <a:p>
            <a:r>
              <a:rPr lang="en-US" sz="3600" b="1" dirty="0">
                <a:latin typeface="Arial Narrow" pitchFamily="34" charset="0"/>
              </a:rPr>
              <a:t>Don’t</a:t>
            </a:r>
            <a:r>
              <a:rPr lang="en-US" sz="3600" dirty="0">
                <a:latin typeface="Arial Narrow" pitchFamily="34" charset="0"/>
              </a:rPr>
              <a:t> be a “helicopter parent.” </a:t>
            </a:r>
            <a:r>
              <a:rPr lang="en-US" sz="3600" dirty="0" smtClean="0">
                <a:latin typeface="Arial Narrow" pitchFamily="34" charset="0"/>
              </a:rPr>
              <a:t>The </a:t>
            </a:r>
            <a:r>
              <a:rPr lang="en-US" sz="3600" dirty="0">
                <a:latin typeface="Arial Narrow" pitchFamily="34" charset="0"/>
              </a:rPr>
              <a:t>last thing a cadet needs is a hovering parent. </a:t>
            </a:r>
            <a:r>
              <a:rPr lang="en-US" sz="3600" dirty="0" smtClean="0">
                <a:latin typeface="Arial Narrow" pitchFamily="34" charset="0"/>
              </a:rPr>
              <a:t>They </a:t>
            </a:r>
            <a:r>
              <a:rPr lang="en-US" sz="3600" dirty="0">
                <a:latin typeface="Arial Narrow" pitchFamily="34" charset="0"/>
              </a:rPr>
              <a:t>need encouragement, </a:t>
            </a:r>
            <a:r>
              <a:rPr lang="en-US" sz="3600" dirty="0" smtClean="0">
                <a:latin typeface="Arial Narrow" pitchFamily="34" charset="0"/>
              </a:rPr>
              <a:t>support, </a:t>
            </a:r>
            <a:r>
              <a:rPr lang="en-US" sz="3600" dirty="0">
                <a:latin typeface="Arial Narrow" pitchFamily="34" charset="0"/>
              </a:rPr>
              <a:t>&amp; independence</a:t>
            </a:r>
            <a:r>
              <a:rPr lang="en-US" sz="3600" dirty="0" smtClean="0">
                <a:latin typeface="Arial Narrow" pitchFamily="34" charset="0"/>
              </a:rPr>
              <a:t>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6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04800"/>
            <a:ext cx="7620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Arial Narrow" pitchFamily="34" charset="0"/>
              </a:rPr>
              <a:t>DON’T CALL THE ACADEMY!</a:t>
            </a:r>
            <a:r>
              <a:rPr lang="en-US" sz="3600" dirty="0" smtClean="0">
                <a:latin typeface="Arial Narrow" pitchFamily="34" charset="0"/>
              </a:rPr>
              <a:t>  </a:t>
            </a:r>
          </a:p>
          <a:p>
            <a:r>
              <a:rPr lang="en-US" sz="3600" dirty="0" smtClean="0">
                <a:latin typeface="Arial Narrow" pitchFamily="34" charset="0"/>
              </a:rPr>
              <a:t>This </a:t>
            </a:r>
            <a:r>
              <a:rPr lang="en-US" sz="3600" dirty="0">
                <a:latin typeface="Arial Narrow" pitchFamily="34" charset="0"/>
              </a:rPr>
              <a:t>is not </a:t>
            </a:r>
            <a:r>
              <a:rPr lang="en-US" sz="3600" dirty="0" smtClean="0">
                <a:latin typeface="Arial Narrow" pitchFamily="34" charset="0"/>
              </a:rPr>
              <a:t>high </a:t>
            </a:r>
            <a:r>
              <a:rPr lang="en-US" sz="3600" dirty="0">
                <a:latin typeface="Arial Narrow" pitchFamily="34" charset="0"/>
              </a:rPr>
              <a:t>school.  The AFA wants cadets to learn to be leaders which is why it is called a  </a:t>
            </a:r>
            <a:r>
              <a:rPr lang="en-US" sz="3600" dirty="0" smtClean="0">
                <a:latin typeface="Arial Narrow" pitchFamily="34" charset="0"/>
              </a:rPr>
              <a:t>“</a:t>
            </a:r>
            <a:r>
              <a:rPr lang="en-US" sz="3600" dirty="0">
                <a:latin typeface="Arial Narrow" pitchFamily="34" charset="0"/>
              </a:rPr>
              <a:t>Leadership Laboratory</a:t>
            </a:r>
            <a:r>
              <a:rPr lang="en-US" sz="3600" dirty="0" smtClean="0">
                <a:latin typeface="Arial Narrow" pitchFamily="34" charset="0"/>
              </a:rPr>
              <a:t>.”</a:t>
            </a:r>
            <a:endParaRPr lang="en-US" sz="3600" dirty="0">
              <a:latin typeface="Arial Narrow" pitchFamily="34" charset="0"/>
            </a:endParaRPr>
          </a:p>
          <a:p>
            <a:r>
              <a:rPr lang="en-US" sz="3200" dirty="0">
                <a:latin typeface="Arial Narrow" pitchFamily="34" charset="0"/>
              </a:rPr>
              <a:t>Leadership comes from learning to take the initiative.  The AFA will present your cadet with all the tools necessary to succeed – academically, militarily, physically, etc. They have to learn to take advantage of those tools to survive and to be </a:t>
            </a:r>
            <a:r>
              <a:rPr lang="en-US" sz="3200" dirty="0" smtClean="0">
                <a:latin typeface="Arial Narrow" pitchFamily="34" charset="0"/>
              </a:rPr>
              <a:t>successful.</a:t>
            </a:r>
          </a:p>
          <a:p>
            <a:r>
              <a:rPr lang="en-US" sz="3200" b="1" dirty="0">
                <a:latin typeface="Arial Narrow" pitchFamily="34" charset="0"/>
              </a:rPr>
              <a:t>It is their job </a:t>
            </a:r>
            <a:r>
              <a:rPr lang="en-US" sz="3200" dirty="0">
                <a:latin typeface="Arial Narrow" pitchFamily="34" charset="0"/>
              </a:rPr>
              <a:t>to take the initiative, </a:t>
            </a:r>
            <a:r>
              <a:rPr lang="en-US" sz="3200" u="sng" dirty="0">
                <a:latin typeface="Arial Narrow" pitchFamily="34" charset="0"/>
              </a:rPr>
              <a:t>not yours</a:t>
            </a:r>
            <a:r>
              <a:rPr lang="en-US" sz="3200" dirty="0">
                <a:latin typeface="Arial Narrow" pitchFamily="34" charset="0"/>
              </a:rPr>
              <a:t>.</a:t>
            </a:r>
          </a:p>
          <a:p>
            <a:endParaRPr lang="en-US" sz="32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395856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 Narrow" pitchFamily="34" charset="0"/>
              </a:rPr>
              <a:t>What to expect </a:t>
            </a:r>
            <a:r>
              <a:rPr lang="en-US" sz="4800" b="1" dirty="0" smtClean="0">
                <a:latin typeface="Arial Narrow" pitchFamily="34" charset="0"/>
              </a:rPr>
              <a:t>during BCT</a:t>
            </a:r>
            <a:endParaRPr lang="en-US" sz="4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5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7 people, out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840" y="207262"/>
            <a:ext cx="3477312" cy="23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may contain: 1 pe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978" y="3962400"/>
            <a:ext cx="4188856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3156" y="184608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57935"/>
            <a:ext cx="3542634" cy="236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98941"/>
            <a:ext cx="268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403" y="2286000"/>
            <a:ext cx="3024874" cy="201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17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197" y="10668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Arial Narrow" pitchFamily="34" charset="0"/>
              </a:rPr>
              <a:t>Very </a:t>
            </a:r>
            <a:r>
              <a:rPr lang="en-US" sz="3600" b="1" u="sng" dirty="0">
                <a:latin typeface="Arial Narrow" pitchFamily="34" charset="0"/>
              </a:rPr>
              <a:t>little communication other than </a:t>
            </a:r>
            <a:r>
              <a:rPr lang="en-US" sz="3600" b="1" u="sng" dirty="0" smtClean="0">
                <a:latin typeface="Arial Narrow" pitchFamily="34" charset="0"/>
              </a:rPr>
              <a:t>letters</a:t>
            </a:r>
          </a:p>
          <a:p>
            <a:r>
              <a:rPr lang="en-US" sz="3600" dirty="0" smtClean="0">
                <a:latin typeface="Arial Narrow" pitchFamily="34" charset="0"/>
              </a:rPr>
              <a:t>Your </a:t>
            </a:r>
            <a:r>
              <a:rPr lang="en-US" sz="3600" dirty="0">
                <a:latin typeface="Arial Narrow" pitchFamily="34" charset="0"/>
              </a:rPr>
              <a:t>job is to write as often as possible. Letters don’t have to be long – include newspaper articles of </a:t>
            </a:r>
            <a:r>
              <a:rPr lang="en-US" sz="3600" dirty="0" smtClean="0">
                <a:latin typeface="Arial Narrow" pitchFamily="34" charset="0"/>
              </a:rPr>
              <a:t>interest, </a:t>
            </a:r>
            <a:r>
              <a:rPr lang="en-US" sz="3600" dirty="0">
                <a:latin typeface="Arial Narrow" pitchFamily="34" charset="0"/>
              </a:rPr>
              <a:t>f</a:t>
            </a:r>
            <a:r>
              <a:rPr lang="en-US" sz="3600" dirty="0" smtClean="0">
                <a:latin typeface="Arial Narrow" pitchFamily="34" charset="0"/>
              </a:rPr>
              <a:t>unny </a:t>
            </a:r>
            <a:r>
              <a:rPr lang="en-US" sz="3600" dirty="0">
                <a:latin typeface="Arial Narrow" pitchFamily="34" charset="0"/>
              </a:rPr>
              <a:t>stuff found </a:t>
            </a:r>
            <a:r>
              <a:rPr lang="en-US" sz="3600" dirty="0" smtClean="0">
                <a:latin typeface="Arial Narrow" pitchFamily="34" charset="0"/>
              </a:rPr>
              <a:t>online, </a:t>
            </a:r>
            <a:r>
              <a:rPr lang="en-US" sz="3600" dirty="0">
                <a:latin typeface="Arial Narrow" pitchFamily="34" charset="0"/>
              </a:rPr>
              <a:t>printed and </a:t>
            </a:r>
            <a:r>
              <a:rPr lang="en-US" sz="3600" dirty="0" smtClean="0">
                <a:latin typeface="Arial Narrow" pitchFamily="34" charset="0"/>
              </a:rPr>
              <a:t>sent, </a:t>
            </a:r>
            <a:r>
              <a:rPr lang="en-US" sz="3600" dirty="0" err="1" smtClean="0">
                <a:latin typeface="Arial Narrow" pitchFamily="34" charset="0"/>
              </a:rPr>
              <a:t>etc</a:t>
            </a:r>
            <a:r>
              <a:rPr lang="en-US" sz="3600" dirty="0" smtClean="0">
                <a:latin typeface="Arial Narrow" pitchFamily="34" charset="0"/>
              </a:rPr>
              <a:t>…. </a:t>
            </a:r>
            <a:r>
              <a:rPr lang="en-US" sz="3600" dirty="0">
                <a:latin typeface="Arial Narrow" pitchFamily="34" charset="0"/>
              </a:rPr>
              <a:t>a</a:t>
            </a:r>
            <a:r>
              <a:rPr lang="en-US" sz="3600" dirty="0" smtClean="0">
                <a:latin typeface="Arial Narrow" pitchFamily="34" charset="0"/>
              </a:rPr>
              <a:t>nything </a:t>
            </a:r>
            <a:r>
              <a:rPr lang="en-US" sz="3600" dirty="0">
                <a:latin typeface="Arial Narrow" pitchFamily="34" charset="0"/>
              </a:rPr>
              <a:t>that brings a </a:t>
            </a:r>
            <a:r>
              <a:rPr lang="en-US" sz="3600" dirty="0" smtClean="0">
                <a:latin typeface="Arial Narrow" pitchFamily="34" charset="0"/>
              </a:rPr>
              <a:t>smile.</a:t>
            </a:r>
          </a:p>
          <a:p>
            <a:r>
              <a:rPr lang="en-US" sz="3600" dirty="0" smtClean="0">
                <a:latin typeface="Arial Narrow" pitchFamily="34" charset="0"/>
              </a:rPr>
              <a:t>Get friends and family to write as well.</a:t>
            </a:r>
          </a:p>
          <a:p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0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838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Narrow" pitchFamily="34" charset="0"/>
              </a:rPr>
              <a:t>A WORD OF CAUTION ABOUT LETTERS</a:t>
            </a:r>
            <a:r>
              <a:rPr lang="en-US" sz="4000" b="1" dirty="0" smtClean="0">
                <a:latin typeface="Arial Narrow" pitchFamily="34" charset="0"/>
              </a:rPr>
              <a:t>!</a:t>
            </a:r>
          </a:p>
          <a:p>
            <a:r>
              <a:rPr lang="en-US" sz="4000" b="1" dirty="0" smtClean="0">
                <a:latin typeface="Arial Narrow" pitchFamily="34" charset="0"/>
              </a:rPr>
              <a:t> </a:t>
            </a:r>
            <a:endParaRPr lang="en-US" sz="4000" b="1" dirty="0">
              <a:latin typeface="Arial Narrow" pitchFamily="34" charset="0"/>
            </a:endParaRPr>
          </a:p>
          <a:p>
            <a:r>
              <a:rPr lang="en-US" sz="3600" b="1" dirty="0" smtClean="0">
                <a:latin typeface="Arial Narrow" panose="020B0606020202030204" pitchFamily="34" charset="0"/>
              </a:rPr>
              <a:t>	DO NOT send: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</a:rPr>
              <a:t>Colorful envelopes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</a:rPr>
              <a:t>Hearts and kisses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</a:rPr>
              <a:t>Scented envelopes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</a:rPr>
              <a:t>Pictures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</a:rPr>
              <a:t>Anything embarrassing</a:t>
            </a:r>
          </a:p>
        </p:txBody>
      </p:sp>
    </p:spTree>
    <p:extLst>
      <p:ext uri="{BB962C8B-B14F-4D97-AF65-F5344CB8AC3E}">
        <p14:creationId xmlns:p14="http://schemas.microsoft.com/office/powerpoint/2010/main" xmlns="" val="5302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519" y="1143000"/>
            <a:ext cx="800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Try to avoid the “We miss you” letters</a:t>
            </a:r>
            <a:r>
              <a:rPr lang="en-US" sz="3600" dirty="0">
                <a:latin typeface="Arial Narrow" pitchFamily="34" charset="0"/>
              </a:rPr>
              <a:t>.  </a:t>
            </a:r>
            <a:r>
              <a:rPr lang="en-US" sz="3600" dirty="0" smtClean="0">
                <a:latin typeface="Arial Narrow" pitchFamily="34" charset="0"/>
              </a:rPr>
              <a:t>Instead use </a:t>
            </a:r>
            <a:r>
              <a:rPr lang="en-US" sz="3600" dirty="0">
                <a:latin typeface="Arial Narrow" pitchFamily="34" charset="0"/>
              </a:rPr>
              <a:t>“Looking forward to seeing you at </a:t>
            </a:r>
            <a:r>
              <a:rPr lang="en-US" sz="3600" dirty="0" smtClean="0">
                <a:latin typeface="Arial Narrow" pitchFamily="34" charset="0"/>
              </a:rPr>
              <a:t>“Parents</a:t>
            </a:r>
            <a:r>
              <a:rPr lang="en-US" sz="3600" dirty="0">
                <a:latin typeface="Arial Narrow" pitchFamily="34" charset="0"/>
              </a:rPr>
              <a:t>’ Weekend” </a:t>
            </a:r>
            <a:r>
              <a:rPr lang="en-US" sz="3600" dirty="0" smtClean="0">
                <a:latin typeface="Arial Narrow" pitchFamily="34" charset="0"/>
              </a:rPr>
              <a:t>instead.</a:t>
            </a:r>
          </a:p>
          <a:p>
            <a:endParaRPr lang="en-US" sz="3600" dirty="0">
              <a:latin typeface="Arial Narrow" pitchFamily="34" charset="0"/>
            </a:endParaRPr>
          </a:p>
          <a:p>
            <a:r>
              <a:rPr lang="en-US" sz="3600" dirty="0">
                <a:latin typeface="Arial Narrow" pitchFamily="34" charset="0"/>
              </a:rPr>
              <a:t>Their letters will be brief</a:t>
            </a:r>
            <a:r>
              <a:rPr lang="en-US" sz="3600" dirty="0" smtClean="0">
                <a:latin typeface="Arial Narrow" pitchFamily="34" charset="0"/>
              </a:rPr>
              <a:t>! </a:t>
            </a:r>
            <a:r>
              <a:rPr lang="en-US" sz="3600" dirty="0">
                <a:latin typeface="Arial Narrow" pitchFamily="34" charset="0"/>
              </a:rPr>
              <a:t>They will be busy from sun-up to </a:t>
            </a:r>
            <a:r>
              <a:rPr lang="en-US" sz="3600" dirty="0" smtClean="0">
                <a:latin typeface="Arial Narrow" pitchFamily="34" charset="0"/>
              </a:rPr>
              <a:t>lights-out, </a:t>
            </a:r>
            <a:r>
              <a:rPr lang="en-US" sz="3600" dirty="0">
                <a:latin typeface="Arial Narrow" pitchFamily="34" charset="0"/>
              </a:rPr>
              <a:t>and they WILL need their </a:t>
            </a:r>
            <a:r>
              <a:rPr lang="en-US" sz="3600" dirty="0" smtClean="0">
                <a:latin typeface="Arial Narrow" pitchFamily="34" charset="0"/>
              </a:rPr>
              <a:t>rest.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3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r\Pictures\17103309_10210835595279945_814967776571252146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63246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For most of us, there is a lot to learn!</a:t>
            </a:r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6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43806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After </a:t>
            </a:r>
            <a:r>
              <a:rPr lang="en-US" sz="3600" b="1" dirty="0" smtClean="0">
                <a:latin typeface="Arial Narrow" pitchFamily="34" charset="0"/>
              </a:rPr>
              <a:t>BCT,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they return to the </a:t>
            </a:r>
            <a:r>
              <a:rPr lang="en-US" sz="3600" dirty="0" smtClean="0">
                <a:latin typeface="Arial Narrow" pitchFamily="34" charset="0"/>
              </a:rPr>
              <a:t>AFA and </a:t>
            </a:r>
            <a:r>
              <a:rPr lang="en-US" sz="3600" dirty="0">
                <a:latin typeface="Arial Narrow" pitchFamily="34" charset="0"/>
              </a:rPr>
              <a:t>have just a few days before the entire wing returns, then suddenly they go from </a:t>
            </a:r>
            <a:r>
              <a:rPr lang="en-US" sz="3600" dirty="0" smtClean="0">
                <a:latin typeface="Arial Narrow" pitchFamily="34" charset="0"/>
              </a:rPr>
              <a:t>knowing their Cadre </a:t>
            </a:r>
            <a:r>
              <a:rPr lang="en-US" sz="3600" dirty="0">
                <a:latin typeface="Arial Narrow" pitchFamily="34" charset="0"/>
              </a:rPr>
              <a:t>with whom they are familiar, to facing 3,000+ upperclassmen</a:t>
            </a:r>
            <a:r>
              <a:rPr lang="en-US" sz="3600" dirty="0" smtClean="0">
                <a:latin typeface="Arial Narrow" pitchFamily="34" charset="0"/>
              </a:rPr>
              <a:t>.</a:t>
            </a:r>
          </a:p>
          <a:p>
            <a:endParaRPr lang="en-US" sz="3600" dirty="0" smtClean="0">
              <a:latin typeface="Arial Narrow" pitchFamily="34" charset="0"/>
            </a:endParaRPr>
          </a:p>
          <a:p>
            <a:r>
              <a:rPr lang="en-US" sz="3600" dirty="0" smtClean="0">
                <a:latin typeface="Arial Narrow" pitchFamily="34" charset="0"/>
              </a:rPr>
              <a:t> Can </a:t>
            </a:r>
            <a:r>
              <a:rPr lang="en-US" sz="3600" dirty="0">
                <a:latin typeface="Arial Narrow" pitchFamily="34" charset="0"/>
              </a:rPr>
              <a:t>you say “</a:t>
            </a:r>
            <a:r>
              <a:rPr lang="en-US" sz="3600" dirty="0" smtClean="0">
                <a:latin typeface="Arial Narrow" pitchFamily="34" charset="0"/>
              </a:rPr>
              <a:t>overwhelming?”  Again</a:t>
            </a:r>
            <a:r>
              <a:rPr lang="en-US" sz="3600" dirty="0">
                <a:latin typeface="Arial Narrow" pitchFamily="34" charset="0"/>
              </a:rPr>
              <a:t>, they need to adjust, </a:t>
            </a:r>
            <a:r>
              <a:rPr lang="en-US" sz="3600" dirty="0" smtClean="0">
                <a:latin typeface="Arial Narrow" pitchFamily="34" charset="0"/>
              </a:rPr>
              <a:t>adapt, </a:t>
            </a:r>
            <a:r>
              <a:rPr lang="en-US" sz="3600" dirty="0">
                <a:latin typeface="Arial Narrow" pitchFamily="34" charset="0"/>
              </a:rPr>
              <a:t>and move </a:t>
            </a:r>
            <a:r>
              <a:rPr lang="en-US" sz="3600" dirty="0" smtClean="0">
                <a:latin typeface="Arial Narrow" pitchFamily="34" charset="0"/>
              </a:rPr>
              <a:t>on.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4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08023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Arial Narrow" pitchFamily="34" charset="0"/>
              </a:rPr>
              <a:t>And </a:t>
            </a:r>
            <a:r>
              <a:rPr lang="en-US" sz="4800" b="1" dirty="0">
                <a:latin typeface="Arial Narrow" pitchFamily="34" charset="0"/>
              </a:rPr>
              <a:t>again, </a:t>
            </a:r>
            <a:r>
              <a:rPr lang="en-US" sz="4800" b="1" dirty="0" smtClean="0">
                <a:latin typeface="Arial Narrow" pitchFamily="34" charset="0"/>
              </a:rPr>
              <a:t>your </a:t>
            </a:r>
            <a:r>
              <a:rPr lang="en-US" sz="4800" b="1" dirty="0">
                <a:latin typeface="Arial Narrow" pitchFamily="34" charset="0"/>
              </a:rPr>
              <a:t>job is to support and encourage them</a:t>
            </a:r>
          </a:p>
        </p:txBody>
      </p:sp>
    </p:spTree>
    <p:extLst>
      <p:ext uri="{BB962C8B-B14F-4D97-AF65-F5344CB8AC3E}">
        <p14:creationId xmlns:p14="http://schemas.microsoft.com/office/powerpoint/2010/main" xmlns="" val="37562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133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 Narrow" pitchFamily="34" charset="0"/>
              </a:rPr>
              <a:t>What To Expect The First Year</a:t>
            </a:r>
            <a:endParaRPr lang="en-US" sz="4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3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1430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The C4C year </a:t>
            </a:r>
            <a:r>
              <a:rPr lang="en-US" sz="3600" dirty="0">
                <a:latin typeface="Arial Narrow" pitchFamily="34" charset="0"/>
              </a:rPr>
              <a:t>is all about constant adjustments.  Until Recognition in the Spring, they will constantly have to be on their toes, </a:t>
            </a:r>
            <a:r>
              <a:rPr lang="en-US" sz="3600" dirty="0" smtClean="0">
                <a:latin typeface="Arial Narrow" pitchFamily="34" charset="0"/>
              </a:rPr>
              <a:t>never, </a:t>
            </a:r>
            <a:r>
              <a:rPr lang="en-US" sz="3600" dirty="0">
                <a:latin typeface="Arial Narrow" pitchFamily="34" charset="0"/>
              </a:rPr>
              <a:t>ever truly feeling completely comfortable.  </a:t>
            </a:r>
            <a:endParaRPr lang="en-US" sz="3600" dirty="0" smtClean="0">
              <a:latin typeface="Arial Narrow" pitchFamily="34" charset="0"/>
            </a:endParaRPr>
          </a:p>
          <a:p>
            <a:endParaRPr lang="en-US" sz="3600" dirty="0" smtClean="0">
              <a:latin typeface="Arial Narrow" pitchFamily="34" charset="0"/>
            </a:endParaRPr>
          </a:p>
          <a:p>
            <a:r>
              <a:rPr lang="en-US" sz="3600" dirty="0" smtClean="0">
                <a:latin typeface="Arial Narrow" pitchFamily="34" charset="0"/>
              </a:rPr>
              <a:t>Again</a:t>
            </a:r>
            <a:r>
              <a:rPr lang="en-US" sz="3600" dirty="0">
                <a:latin typeface="Arial Narrow" pitchFamily="34" charset="0"/>
              </a:rPr>
              <a:t>, this is all </a:t>
            </a:r>
            <a:r>
              <a:rPr lang="en-US" sz="3600" b="1" dirty="0" smtClean="0">
                <a:latin typeface="Arial Narrow" pitchFamily="34" charset="0"/>
              </a:rPr>
              <a:t>purposeful</a:t>
            </a:r>
            <a:r>
              <a:rPr lang="en-US" sz="3600" dirty="0" smtClean="0">
                <a:latin typeface="Arial Narrow" pitchFamily="34" charset="0"/>
              </a:rPr>
              <a:t>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8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92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They’ll complain </a:t>
            </a:r>
            <a:r>
              <a:rPr lang="en-US" sz="3600" dirty="0">
                <a:latin typeface="Arial Narrow" pitchFamily="34" charset="0"/>
              </a:rPr>
              <a:t>about the constant memorization and why they need to do it.  That’s because in the </a:t>
            </a:r>
            <a:r>
              <a:rPr lang="en-US" sz="3600" dirty="0" smtClean="0">
                <a:latin typeface="Arial Narrow" pitchFamily="34" charset="0"/>
              </a:rPr>
              <a:t>AF, </a:t>
            </a:r>
            <a:r>
              <a:rPr lang="en-US" sz="3600" dirty="0">
                <a:latin typeface="Arial Narrow" pitchFamily="34" charset="0"/>
              </a:rPr>
              <a:t>it is a necessary skill.  When a pilot is making a landing and </a:t>
            </a:r>
            <a:r>
              <a:rPr lang="en-US" sz="3600">
                <a:latin typeface="Arial Narrow" pitchFamily="34" charset="0"/>
              </a:rPr>
              <a:t>an </a:t>
            </a:r>
            <a:r>
              <a:rPr lang="en-US" sz="3600" smtClean="0">
                <a:latin typeface="Arial Narrow" pitchFamily="34" charset="0"/>
              </a:rPr>
              <a:t>engine </a:t>
            </a:r>
            <a:r>
              <a:rPr lang="en-US" sz="3600" dirty="0">
                <a:latin typeface="Arial Narrow" pitchFamily="34" charset="0"/>
              </a:rPr>
              <a:t>flames out, there’s no time </a:t>
            </a:r>
            <a:r>
              <a:rPr lang="en-US" sz="3600" dirty="0" smtClean="0">
                <a:latin typeface="Arial Narrow" pitchFamily="34" charset="0"/>
              </a:rPr>
              <a:t>to pull </a:t>
            </a:r>
            <a:r>
              <a:rPr lang="en-US" sz="3600" dirty="0">
                <a:latin typeface="Arial Narrow" pitchFamily="34" charset="0"/>
              </a:rPr>
              <a:t>out the manual and look in the index for “Steps to follow for Engine Flameout while on approach.”  It has to be a reaction that is all by the </a:t>
            </a:r>
            <a:r>
              <a:rPr lang="en-US" sz="3600" dirty="0" smtClean="0">
                <a:latin typeface="Arial Narrow" pitchFamily="34" charset="0"/>
              </a:rPr>
              <a:t>numbers, </a:t>
            </a:r>
            <a:r>
              <a:rPr lang="en-US" sz="3600" dirty="0">
                <a:latin typeface="Arial Narrow" pitchFamily="34" charset="0"/>
              </a:rPr>
              <a:t>or survivability is </a:t>
            </a:r>
            <a:r>
              <a:rPr lang="en-US" sz="3600" dirty="0" smtClean="0">
                <a:latin typeface="Arial Narrow" pitchFamily="34" charset="0"/>
              </a:rPr>
              <a:t>almost zero.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5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7772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Nothing your son or daughter will do </a:t>
            </a:r>
            <a:r>
              <a:rPr lang="en-US" sz="3600" dirty="0">
                <a:latin typeface="Arial Narrow" pitchFamily="34" charset="0"/>
              </a:rPr>
              <a:t>is like anything that other college students will do. Their friends </a:t>
            </a:r>
            <a:r>
              <a:rPr lang="en-US" sz="3600" u="sng" dirty="0">
                <a:latin typeface="Arial Narrow" pitchFamily="34" charset="0"/>
              </a:rPr>
              <a:t>won’t</a:t>
            </a:r>
            <a:r>
              <a:rPr lang="en-US" sz="3600" dirty="0">
                <a:latin typeface="Arial Narrow" pitchFamily="34" charset="0"/>
              </a:rPr>
              <a:t> be taking 6 or 7 courses per semester over 4 years.  </a:t>
            </a:r>
            <a:r>
              <a:rPr lang="en-US" sz="3600" dirty="0" smtClean="0">
                <a:latin typeface="Arial Narrow" pitchFamily="34" charset="0"/>
              </a:rPr>
              <a:t>Their friends also </a:t>
            </a:r>
            <a:r>
              <a:rPr lang="en-US" sz="3600" u="sng" dirty="0" smtClean="0">
                <a:latin typeface="Arial Narrow" pitchFamily="34" charset="0"/>
              </a:rPr>
              <a:t>won’t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have </a:t>
            </a:r>
            <a:r>
              <a:rPr lang="en-US" sz="3600" dirty="0" smtClean="0">
                <a:latin typeface="Arial Narrow" pitchFamily="34" charset="0"/>
              </a:rPr>
              <a:t>to memorize military knowledge; </a:t>
            </a:r>
            <a:r>
              <a:rPr lang="en-US" sz="3600" u="sng" dirty="0">
                <a:latin typeface="Arial Narrow" pitchFamily="34" charset="0"/>
              </a:rPr>
              <a:t>won’t</a:t>
            </a:r>
            <a:r>
              <a:rPr lang="en-US" sz="3600" dirty="0">
                <a:latin typeface="Arial Narrow" pitchFamily="34" charset="0"/>
              </a:rPr>
              <a:t> have to pass a </a:t>
            </a:r>
            <a:r>
              <a:rPr lang="en-US" sz="3600" dirty="0" smtClean="0">
                <a:latin typeface="Arial Narrow" pitchFamily="34" charset="0"/>
              </a:rPr>
              <a:t>PFT, AFT, </a:t>
            </a:r>
            <a:r>
              <a:rPr lang="en-US" sz="3600" dirty="0">
                <a:latin typeface="Arial Narrow" pitchFamily="34" charset="0"/>
              </a:rPr>
              <a:t>or participate in mandatory </a:t>
            </a:r>
            <a:r>
              <a:rPr lang="en-US" sz="3600" dirty="0" smtClean="0">
                <a:latin typeface="Arial Narrow" pitchFamily="34" charset="0"/>
              </a:rPr>
              <a:t>intramurals; </a:t>
            </a:r>
            <a:r>
              <a:rPr lang="en-US" sz="3600" u="sng" dirty="0" smtClean="0">
                <a:latin typeface="Arial Narrow" pitchFamily="34" charset="0"/>
              </a:rPr>
              <a:t>won’t</a:t>
            </a:r>
            <a:r>
              <a:rPr lang="en-US" sz="3600" dirty="0" smtClean="0">
                <a:latin typeface="Arial Narrow" pitchFamily="34" charset="0"/>
              </a:rPr>
              <a:t> have room inspections</a:t>
            </a:r>
            <a:r>
              <a:rPr lang="en-US" sz="3600" dirty="0">
                <a:latin typeface="Arial Narrow" pitchFamily="34" charset="0"/>
              </a:rPr>
              <a:t>, get hair cuts, wear a </a:t>
            </a:r>
            <a:r>
              <a:rPr lang="en-US" sz="3600" dirty="0" smtClean="0">
                <a:latin typeface="Arial Narrow" pitchFamily="34" charset="0"/>
              </a:rPr>
              <a:t>uniform; and </a:t>
            </a:r>
            <a:r>
              <a:rPr lang="en-US" sz="3600" u="sng" dirty="0" smtClean="0">
                <a:latin typeface="Arial Narrow" pitchFamily="34" charset="0"/>
              </a:rPr>
              <a:t>won’t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march to </a:t>
            </a:r>
            <a:r>
              <a:rPr lang="en-US" sz="3600" dirty="0" smtClean="0">
                <a:latin typeface="Arial Narrow" pitchFamily="34" charset="0"/>
              </a:rPr>
              <a:t>lunch.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3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704" y="838200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However</a:t>
            </a:r>
            <a:r>
              <a:rPr lang="en-US" sz="3600" dirty="0">
                <a:latin typeface="Arial Narrow" pitchFamily="34" charset="0"/>
              </a:rPr>
              <a:t>, neither will </a:t>
            </a:r>
            <a:r>
              <a:rPr lang="en-US" sz="3600" dirty="0" smtClean="0">
                <a:latin typeface="Arial Narrow" pitchFamily="34" charset="0"/>
              </a:rPr>
              <a:t>their friends </a:t>
            </a:r>
            <a:r>
              <a:rPr lang="en-US" sz="3600" dirty="0">
                <a:latin typeface="Arial Narrow" pitchFamily="34" charset="0"/>
              </a:rPr>
              <a:t>get to fly a glider, parachute</a:t>
            </a:r>
            <a:r>
              <a:rPr lang="en-US" sz="3600" dirty="0" smtClean="0">
                <a:latin typeface="Arial Narrow" pitchFamily="34" charset="0"/>
              </a:rPr>
              <a:t>, spend </a:t>
            </a:r>
            <a:r>
              <a:rPr lang="en-US" sz="3600" dirty="0">
                <a:latin typeface="Arial Narrow" pitchFamily="34" charset="0"/>
              </a:rPr>
              <a:t>3 weeks in the summer in Japan at a fighter base</a:t>
            </a:r>
            <a:r>
              <a:rPr lang="en-US" sz="3600" dirty="0" smtClean="0">
                <a:latin typeface="Arial Narrow" pitchFamily="34" charset="0"/>
              </a:rPr>
              <a:t>, work </a:t>
            </a:r>
            <a:r>
              <a:rPr lang="en-US" sz="3600" dirty="0">
                <a:latin typeface="Arial Narrow" pitchFamily="34" charset="0"/>
              </a:rPr>
              <a:t>an internship at the Pentagon, or </a:t>
            </a:r>
            <a:r>
              <a:rPr lang="en-US" sz="3600" dirty="0" smtClean="0">
                <a:latin typeface="Arial Narrow" pitchFamily="34" charset="0"/>
              </a:rPr>
              <a:t>teach </a:t>
            </a:r>
            <a:r>
              <a:rPr lang="en-US" sz="3600" dirty="0">
                <a:latin typeface="Arial Narrow" pitchFamily="34" charset="0"/>
              </a:rPr>
              <a:t>other cadets how to fly or to jump….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00522"/>
            <a:ext cx="2777065" cy="15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151" y="4942376"/>
            <a:ext cx="2625786" cy="175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Christopher\Pictures\C3C\20160728-2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1083" y="3700522"/>
            <a:ext cx="2520731" cy="168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AutoShape 2" descr="Image result for wings of blue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parachu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48768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0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042" y="1447800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What </a:t>
            </a:r>
            <a:r>
              <a:rPr lang="en-US" sz="3600" b="1" dirty="0" smtClean="0">
                <a:latin typeface="Arial Narrow" pitchFamily="34" charset="0"/>
              </a:rPr>
              <a:t>your cadet </a:t>
            </a:r>
            <a:r>
              <a:rPr lang="en-US" sz="3600" b="1" dirty="0">
                <a:latin typeface="Arial Narrow" pitchFamily="34" charset="0"/>
              </a:rPr>
              <a:t>will get </a:t>
            </a:r>
            <a:r>
              <a:rPr lang="en-US" sz="3600" dirty="0">
                <a:latin typeface="Arial Narrow" pitchFamily="34" charset="0"/>
              </a:rPr>
              <a:t>is one extraordinary education that won’t be duplicated anywhere else in the world, but it’s no trip to “Six Flags” to successfully complete these four years. </a:t>
            </a:r>
          </a:p>
        </p:txBody>
      </p:sp>
    </p:spTree>
    <p:extLst>
      <p:ext uri="{BB962C8B-B14F-4D97-AF65-F5344CB8AC3E}">
        <p14:creationId xmlns:p14="http://schemas.microsoft.com/office/powerpoint/2010/main" xmlns="" val="34314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Narrow" pitchFamily="34" charset="0"/>
              </a:rPr>
              <a:t>Some say</a:t>
            </a:r>
            <a:r>
              <a:rPr lang="en-US" sz="3600" dirty="0">
                <a:latin typeface="Arial Narrow" pitchFamily="34" charset="0"/>
              </a:rPr>
              <a:t>, “If a cadet tells you they ‘Love the AFA.’  You might want to give them some space, because no one ‘loves’ the AFA</a:t>
            </a:r>
            <a:r>
              <a:rPr lang="en-US" sz="3600" dirty="0" smtClean="0">
                <a:latin typeface="Arial Narrow" pitchFamily="34" charset="0"/>
              </a:rPr>
              <a:t>.”</a:t>
            </a:r>
          </a:p>
          <a:p>
            <a:endParaRPr lang="en-US" sz="3600" dirty="0">
              <a:latin typeface="Arial Narrow" pitchFamily="34" charset="0"/>
            </a:endParaRPr>
          </a:p>
          <a:p>
            <a:r>
              <a:rPr lang="en-US" sz="3600" dirty="0">
                <a:latin typeface="Arial Narrow" pitchFamily="34" charset="0"/>
              </a:rPr>
              <a:t>Cadets will usually tell you they “like the AFA as much as a cadet can.”  I think you’d have to have been a cadet to fully understand that </a:t>
            </a:r>
            <a:r>
              <a:rPr lang="en-US" sz="3600" dirty="0" smtClean="0">
                <a:latin typeface="Arial Narrow" pitchFamily="34" charset="0"/>
              </a:rPr>
              <a:t>statement, </a:t>
            </a:r>
            <a:r>
              <a:rPr lang="en-US" sz="3600" dirty="0">
                <a:latin typeface="Arial Narrow" pitchFamily="34" charset="0"/>
              </a:rPr>
              <a:t>but you get the </a:t>
            </a:r>
            <a:r>
              <a:rPr lang="en-US" sz="3600" dirty="0" smtClean="0">
                <a:latin typeface="Arial Narrow" pitchFamily="34" charset="0"/>
              </a:rPr>
              <a:t>drift.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0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799" y="609600"/>
            <a:ext cx="81283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 Narrow" pitchFamily="34" charset="0"/>
              </a:rPr>
              <a:t>This </a:t>
            </a:r>
            <a:r>
              <a:rPr lang="en-US" sz="3600" dirty="0">
                <a:latin typeface="Arial Narrow" pitchFamily="34" charset="0"/>
              </a:rPr>
              <a:t>is one </a:t>
            </a:r>
            <a:r>
              <a:rPr lang="en-US" sz="3600" b="1" dirty="0">
                <a:latin typeface="Arial Narrow" pitchFamily="34" charset="0"/>
              </a:rPr>
              <a:t>very special time in their lives </a:t>
            </a:r>
            <a:r>
              <a:rPr lang="en-US" sz="3600" dirty="0">
                <a:latin typeface="Arial Narrow" pitchFamily="34" charset="0"/>
              </a:rPr>
              <a:t>and </a:t>
            </a:r>
            <a:r>
              <a:rPr lang="en-US" sz="3600" dirty="0" smtClean="0">
                <a:latin typeface="Arial Narrow" pitchFamily="34" charset="0"/>
              </a:rPr>
              <a:t>yours, </a:t>
            </a:r>
            <a:r>
              <a:rPr lang="en-US" sz="3600" dirty="0">
                <a:latin typeface="Arial Narrow" pitchFamily="34" charset="0"/>
              </a:rPr>
              <a:t>and we hope that you will enjoy it with them as much as all of us have here in this room </a:t>
            </a:r>
            <a:r>
              <a:rPr lang="en-US" sz="3600" dirty="0" smtClean="0">
                <a:latin typeface="Arial Narrow" pitchFamily="34" charset="0"/>
              </a:rPr>
              <a:t>with </a:t>
            </a:r>
            <a:r>
              <a:rPr lang="en-US" sz="3600" dirty="0">
                <a:latin typeface="Arial Narrow" pitchFamily="34" charset="0"/>
              </a:rPr>
              <a:t>our cadets </a:t>
            </a:r>
            <a:r>
              <a:rPr lang="en-US" sz="3600" dirty="0" smtClean="0">
                <a:latin typeface="Arial Narrow" pitchFamily="34" charset="0"/>
              </a:rPr>
              <a:t>and/or grads. </a:t>
            </a:r>
            <a:endParaRPr lang="en-US" sz="3600" dirty="0">
              <a:latin typeface="Arial Narrow" pitchFamily="34" charset="0"/>
            </a:endParaRPr>
          </a:p>
          <a:p>
            <a:endParaRPr lang="en-US" sz="3600" dirty="0">
              <a:latin typeface="Arial Narrow" pitchFamily="34" charset="0"/>
            </a:endParaRPr>
          </a:p>
          <a:p>
            <a:r>
              <a:rPr lang="en-US" sz="3600" b="1" dirty="0" smtClean="0">
                <a:latin typeface="Arial Narrow" pitchFamily="34" charset="0"/>
              </a:rPr>
              <a:t>Eventually</a:t>
            </a:r>
            <a:r>
              <a:rPr lang="en-US" sz="3600" b="1" dirty="0">
                <a:latin typeface="Arial Narrow" pitchFamily="34" charset="0"/>
              </a:rPr>
              <a:t>, in what will seem like 4 months and not 4 years, they will be rewarded with this view:</a:t>
            </a:r>
          </a:p>
        </p:txBody>
      </p:sp>
    </p:spTree>
    <p:extLst>
      <p:ext uri="{BB962C8B-B14F-4D97-AF65-F5344CB8AC3E}">
        <p14:creationId xmlns:p14="http://schemas.microsoft.com/office/powerpoint/2010/main" xmlns="" val="23363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52578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Superintendent’s Welcome to the Class of 2024</a:t>
            </a:r>
            <a:endParaRPr lang="en-US" sz="2800" dirty="0"/>
          </a:p>
        </p:txBody>
      </p:sp>
      <p:pic>
        <p:nvPicPr>
          <p:cNvPr id="1028" name="Picture 4" descr="SOM | Eric Keune and NPR Discuss SOM's Design for the U.S. Air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477000" cy="485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18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5949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Narrow" pitchFamily="34" charset="0"/>
              </a:rPr>
              <a:t>In-processing </a:t>
            </a:r>
            <a:r>
              <a:rPr lang="en-US" sz="3200" dirty="0">
                <a:latin typeface="Arial Narrow" pitchFamily="34" charset="0"/>
              </a:rPr>
              <a:t>~ Any parents </a:t>
            </a:r>
            <a:r>
              <a:rPr lang="en-US" sz="3200" dirty="0" smtClean="0">
                <a:latin typeface="Arial Narrow" pitchFamily="34" charset="0"/>
              </a:rPr>
              <a:t>planning to drop off? </a:t>
            </a:r>
          </a:p>
          <a:p>
            <a:r>
              <a:rPr lang="en-US" sz="3200" dirty="0" smtClean="0">
                <a:latin typeface="Arial Narrow" pitchFamily="34" charset="0"/>
              </a:rPr>
              <a:t>Acceptance Day ~ Virtual Event?</a:t>
            </a:r>
          </a:p>
          <a:p>
            <a:r>
              <a:rPr lang="en-US" sz="3200" dirty="0" smtClean="0">
                <a:latin typeface="Arial Narrow" pitchFamily="34" charset="0"/>
              </a:rPr>
              <a:t>Parents</a:t>
            </a:r>
            <a:r>
              <a:rPr lang="en-US" sz="3200" dirty="0">
                <a:latin typeface="Arial Narrow" pitchFamily="34" charset="0"/>
              </a:rPr>
              <a:t>’ </a:t>
            </a:r>
            <a:r>
              <a:rPr lang="en-US" sz="3200" dirty="0" smtClean="0">
                <a:latin typeface="Arial Narrow" pitchFamily="34" charset="0"/>
              </a:rPr>
              <a:t>Weekend ~ Still being discussed by leadership</a:t>
            </a:r>
          </a:p>
          <a:p>
            <a:r>
              <a:rPr lang="en-US" sz="3200" dirty="0" smtClean="0">
                <a:latin typeface="Arial Narrow" pitchFamily="34" charset="0"/>
              </a:rPr>
              <a:t>Reviewing the resources</a:t>
            </a:r>
            <a:r>
              <a:rPr lang="en-US" sz="3200" dirty="0">
                <a:latin typeface="Arial Narrow" pitchFamily="34" charset="0"/>
              </a:rPr>
              <a:t> </a:t>
            </a:r>
            <a:r>
              <a:rPr lang="en-US" sz="3200" dirty="0" smtClean="0">
                <a:latin typeface="Arial Narrow" pitchFamily="34" charset="0"/>
              </a:rPr>
              <a:t>in your notebook</a:t>
            </a:r>
          </a:p>
          <a:p>
            <a:pPr lvl="1"/>
            <a:endParaRPr lang="en-US" dirty="0" smtClean="0">
              <a:latin typeface="Arial Narrow" pitchFamily="34" charset="0"/>
            </a:endParaRPr>
          </a:p>
          <a:p>
            <a:endParaRPr lang="en-US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Narrow" pitchFamily="34" charset="0"/>
              </a:rPr>
              <a:t>Things You Should Be Doing</a:t>
            </a:r>
            <a:endParaRPr lang="en-US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3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8001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 Narrow" pitchFamily="34" charset="0"/>
              </a:rPr>
              <a:t>Ways to keep in touch with your Cadet during Basic: </a:t>
            </a:r>
          </a:p>
          <a:p>
            <a:endParaRPr lang="en-US" sz="3200" b="1" u="sng" dirty="0">
              <a:solidFill>
                <a:srgbClr val="FF0000"/>
              </a:solidFill>
              <a:latin typeface="Arial Narrow" pitchFamily="34" charset="0"/>
              <a:hlinkClick r:id="rId2"/>
            </a:endParaRPr>
          </a:p>
          <a:p>
            <a:r>
              <a:rPr lang="nl-NL" sz="3600" dirty="0" smtClean="0">
                <a:latin typeface="Arial Narrow" pitchFamily="34" charset="0"/>
              </a:rPr>
              <a:t>1. Webguy:  </a:t>
            </a:r>
            <a:r>
              <a:rPr lang="nl-NL" sz="3600" dirty="0" smtClean="0">
                <a:solidFill>
                  <a:schemeClr val="accent3"/>
                </a:solidFill>
                <a:latin typeface="Arial Narrow" pitchFamily="34" charset="0"/>
                <a:hlinkClick r:id="rId2"/>
              </a:rPr>
              <a:t>www.usafawebguy.com</a:t>
            </a:r>
            <a:endParaRPr lang="nl-NL" sz="3600" dirty="0" smtClean="0">
              <a:solidFill>
                <a:schemeClr val="accent3"/>
              </a:solidFill>
              <a:latin typeface="Arial Narrow" pitchFamily="34" charset="0"/>
            </a:endParaRPr>
          </a:p>
          <a:p>
            <a:endParaRPr lang="nl-NL" sz="3600" dirty="0" smtClean="0">
              <a:solidFill>
                <a:schemeClr val="accent3"/>
              </a:solidFill>
              <a:latin typeface="Arial Narrow" pitchFamily="34" charset="0"/>
            </a:endParaRPr>
          </a:p>
          <a:p>
            <a:r>
              <a:rPr lang="nl-NL" sz="3600" dirty="0" smtClean="0">
                <a:latin typeface="Arial Narrow" pitchFamily="34" charset="0"/>
              </a:rPr>
              <a:t>2. Letters from home</a:t>
            </a:r>
            <a:endParaRPr lang="nl-NL" sz="3600" dirty="0">
              <a:latin typeface="Arial Narrow" pitchFamily="34" charset="0"/>
            </a:endParaRPr>
          </a:p>
          <a:p>
            <a:endParaRPr lang="nl-NL" dirty="0">
              <a:solidFill>
                <a:srgbClr val="FF0000"/>
              </a:solidFill>
              <a:latin typeface="Arial Narrow" pitchFamily="34" charset="0"/>
            </a:endParaRPr>
          </a:p>
          <a:p>
            <a:endParaRPr lang="nl-NL" dirty="0">
              <a:latin typeface="Arial Narrow" pitchFamily="34" charset="0"/>
            </a:endParaRPr>
          </a:p>
          <a:p>
            <a:endParaRPr lang="en-US" dirty="0">
              <a:latin typeface="Arial Narrow" pitchFamily="34" charset="0"/>
            </a:endParaRPr>
          </a:p>
          <a:p>
            <a:endParaRPr lang="en-US" sz="1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2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692" y="609600"/>
            <a:ext cx="81534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Arial Narrow" pitchFamily="34" charset="0"/>
              </a:rPr>
              <a:t>Eastern MA USAFA Families Club, Inc</a:t>
            </a:r>
            <a:r>
              <a:rPr lang="en-US" sz="4000" b="1" u="sng" dirty="0" smtClean="0">
                <a:latin typeface="Arial Narrow" pitchFamily="34" charset="0"/>
              </a:rPr>
              <a:t>.</a:t>
            </a:r>
          </a:p>
          <a:p>
            <a:pPr algn="ctr"/>
            <a:endParaRPr lang="en-US" sz="3600" b="1" u="sng" dirty="0">
              <a:latin typeface="Arial Narrow" pitchFamily="34" charset="0"/>
            </a:endParaRPr>
          </a:p>
          <a:p>
            <a:pPr algn="ctr"/>
            <a:r>
              <a:rPr lang="en-US" sz="3600" b="1" dirty="0" smtClean="0">
                <a:latin typeface="Arial Narrow" pitchFamily="34" charset="0"/>
              </a:rPr>
              <a:t>Our parents’ club has 4 Simple Objectives:</a:t>
            </a:r>
          </a:p>
          <a:p>
            <a:pPr algn="ctr"/>
            <a:endParaRPr lang="en-US" sz="3600" b="1" dirty="0" smtClean="0">
              <a:latin typeface="Arial Narrow" pitchFamily="34" charset="0"/>
            </a:endParaRPr>
          </a:p>
          <a:p>
            <a:pPr marL="971550" lvl="1" indent="-514350">
              <a:buAutoNum type="arabicPeriod"/>
            </a:pPr>
            <a:r>
              <a:rPr lang="en-US" sz="3600" b="1" dirty="0" smtClean="0">
                <a:latin typeface="Arial Narrow" pitchFamily="34" charset="0"/>
              </a:rPr>
              <a:t>Support each other</a:t>
            </a:r>
          </a:p>
          <a:p>
            <a:pPr marL="971550" lvl="1" indent="-514350">
              <a:buAutoNum type="arabicPeriod"/>
            </a:pPr>
            <a:r>
              <a:rPr lang="en-US" sz="3600" b="1" dirty="0" smtClean="0">
                <a:latin typeface="Arial Narrow" pitchFamily="34" charset="0"/>
              </a:rPr>
              <a:t>Support our Cadets and Graduates</a:t>
            </a:r>
          </a:p>
          <a:p>
            <a:pPr marL="971550" lvl="1" indent="-514350">
              <a:buAutoNum type="arabicPeriod"/>
            </a:pPr>
            <a:r>
              <a:rPr lang="en-US" sz="3600" b="1" dirty="0" smtClean="0">
                <a:latin typeface="Arial Narrow" pitchFamily="34" charset="0"/>
              </a:rPr>
              <a:t>Support the AFA</a:t>
            </a:r>
          </a:p>
          <a:p>
            <a:pPr marL="971550" lvl="1" indent="-514350">
              <a:buAutoNum type="arabicPeriod"/>
            </a:pPr>
            <a:r>
              <a:rPr lang="en-US" sz="3600" b="1" dirty="0" smtClean="0">
                <a:latin typeface="Arial Narrow" pitchFamily="34" charset="0"/>
              </a:rPr>
              <a:t>Support our USAF</a:t>
            </a:r>
            <a:endParaRPr lang="en-US" sz="3600" b="1" dirty="0">
              <a:latin typeface="Arial Narrow" pitchFamily="34" charset="0"/>
            </a:endParaRPr>
          </a:p>
          <a:p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5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62000"/>
            <a:ext cx="7772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 Narrow" pitchFamily="34" charset="0"/>
              </a:rPr>
              <a:t>How We Operate</a:t>
            </a:r>
          </a:p>
          <a:p>
            <a:endParaRPr lang="en-US" dirty="0">
              <a:latin typeface="Arial Narrow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Year-Round Activities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One-time lifetime dues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Donations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Fundraising (Keepsake sales)</a:t>
            </a:r>
            <a:r>
              <a:rPr lang="en-US" sz="3200" dirty="0" smtClean="0">
                <a:latin typeface="Arial Narrow" pitchFamily="34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Adopt an Appointee Program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9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326" y="918269"/>
            <a:ext cx="870527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b="1" u="sng" dirty="0" smtClean="0">
                <a:latin typeface="Arial Narrow" pitchFamily="34" charset="0"/>
              </a:rPr>
              <a:t>3 </a:t>
            </a:r>
            <a:r>
              <a:rPr lang="en-US" sz="3600" b="1" u="sng" dirty="0">
                <a:latin typeface="Arial Narrow" pitchFamily="34" charset="0"/>
              </a:rPr>
              <a:t>meetings </a:t>
            </a:r>
            <a:r>
              <a:rPr lang="en-US" sz="3600" dirty="0">
                <a:latin typeface="Arial Narrow" pitchFamily="34" charset="0"/>
              </a:rPr>
              <a:t>during the academic year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– 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	January</a:t>
            </a:r>
            <a:r>
              <a:rPr lang="en-US" sz="2400" dirty="0">
                <a:latin typeface="Arial Narrow" pitchFamily="34" charset="0"/>
              </a:rPr>
              <a:t>, </a:t>
            </a:r>
            <a:r>
              <a:rPr lang="en-US" sz="2400" dirty="0" smtClean="0">
                <a:latin typeface="Arial Narrow" pitchFamily="34" charset="0"/>
              </a:rPr>
              <a:t>April/May, December featuring AFA-related speakers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>
              <a:latin typeface="Arial Narrow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b="1" u="sng" dirty="0" smtClean="0">
                <a:latin typeface="Arial Narrow" pitchFamily="34" charset="0"/>
              </a:rPr>
              <a:t>2 </a:t>
            </a:r>
            <a:r>
              <a:rPr lang="en-US" sz="3600" b="1" u="sng" dirty="0">
                <a:latin typeface="Arial Narrow" pitchFamily="34" charset="0"/>
              </a:rPr>
              <a:t>events </a:t>
            </a:r>
            <a:r>
              <a:rPr lang="en-US" sz="3600" dirty="0">
                <a:latin typeface="Arial Narrow" pitchFamily="34" charset="0"/>
              </a:rPr>
              <a:t>during the </a:t>
            </a:r>
            <a:r>
              <a:rPr lang="en-US" sz="3600" dirty="0" smtClean="0">
                <a:latin typeface="Arial Narrow" pitchFamily="34" charset="0"/>
              </a:rPr>
              <a:t>summer </a:t>
            </a:r>
            <a:r>
              <a:rPr lang="en-US" sz="2400" dirty="0" smtClean="0">
                <a:latin typeface="Arial Narrow" pitchFamily="34" charset="0"/>
              </a:rPr>
              <a:t>- Appointee Send-off &amp;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	 Cookout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>
              <a:latin typeface="Arial Narrow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b="1" u="sng" dirty="0" smtClean="0">
                <a:latin typeface="Arial Narrow" pitchFamily="34" charset="0"/>
              </a:rPr>
              <a:t>Parents’ Weekend</a:t>
            </a:r>
            <a:r>
              <a:rPr lang="en-US" sz="3600" dirty="0">
                <a:latin typeface="Arial Narrow" pitchFamily="34" charset="0"/>
              </a:rPr>
              <a:t> </a:t>
            </a:r>
            <a:r>
              <a:rPr lang="en-US" sz="2400" dirty="0">
                <a:latin typeface="Arial Narrow" pitchFamily="34" charset="0"/>
              </a:rPr>
              <a:t>-</a:t>
            </a:r>
            <a:r>
              <a:rPr lang="en-US" sz="2400" dirty="0" smtClean="0">
                <a:latin typeface="Arial Narrow" pitchFamily="34" charset="0"/>
              </a:rPr>
              <a:t> Football game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>
              <a:latin typeface="Arial Narrow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b="1" u="sng" dirty="0" smtClean="0">
                <a:latin typeface="Arial Narrow" pitchFamily="34" charset="0"/>
              </a:rPr>
              <a:t>2 </a:t>
            </a:r>
            <a:r>
              <a:rPr lang="en-US" sz="3600" b="1" u="sng" dirty="0">
                <a:latin typeface="Arial Narrow" pitchFamily="34" charset="0"/>
              </a:rPr>
              <a:t>events </a:t>
            </a:r>
            <a:r>
              <a:rPr lang="en-US" sz="2400" dirty="0">
                <a:latin typeface="Arial Narrow" pitchFamily="34" charset="0"/>
              </a:rPr>
              <a:t>with the </a:t>
            </a:r>
            <a:r>
              <a:rPr lang="en-US" sz="3600" dirty="0">
                <a:latin typeface="Arial Narrow" pitchFamily="34" charset="0"/>
              </a:rPr>
              <a:t>New </a:t>
            </a:r>
            <a:r>
              <a:rPr lang="en-US" sz="3600" dirty="0" err="1" smtClean="0">
                <a:latin typeface="Arial Narrow" pitchFamily="34" charset="0"/>
              </a:rPr>
              <a:t>Eng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 err="1" smtClean="0">
                <a:latin typeface="Arial Narrow" pitchFamily="34" charset="0"/>
              </a:rPr>
              <a:t>Assoc</a:t>
            </a:r>
            <a:r>
              <a:rPr lang="en-US" sz="3600" dirty="0" smtClean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of </a:t>
            </a:r>
            <a:r>
              <a:rPr lang="en-US" sz="3600" dirty="0" smtClean="0">
                <a:latin typeface="Arial Narrow" pitchFamily="34" charset="0"/>
              </a:rPr>
              <a:t>Grad </a:t>
            </a:r>
            <a:r>
              <a:rPr lang="en-US" sz="2800" dirty="0" smtClean="0">
                <a:latin typeface="Arial Narrow" pitchFamily="34" charset="0"/>
              </a:rPr>
              <a:t>(NEAOG)</a:t>
            </a:r>
            <a:endParaRPr lang="en-US" sz="2800" dirty="0">
              <a:latin typeface="Arial Narrow" pitchFamily="34" charset="0"/>
            </a:endParaRPr>
          </a:p>
          <a:p>
            <a:r>
              <a:rPr lang="en-US" sz="2400" dirty="0" smtClean="0">
                <a:latin typeface="Arial Narrow" pitchFamily="34" charset="0"/>
              </a:rPr>
              <a:t>	Fall </a:t>
            </a:r>
            <a:r>
              <a:rPr lang="en-US" sz="2400" dirty="0">
                <a:latin typeface="Arial Narrow" pitchFamily="34" charset="0"/>
              </a:rPr>
              <a:t>~ State of the Wing Dinner</a:t>
            </a:r>
          </a:p>
          <a:p>
            <a:r>
              <a:rPr lang="en-US" sz="2400" dirty="0" smtClean="0">
                <a:latin typeface="Arial Narrow" pitchFamily="34" charset="0"/>
              </a:rPr>
              <a:t>	Spring </a:t>
            </a:r>
            <a:r>
              <a:rPr lang="en-US" sz="2400" dirty="0">
                <a:latin typeface="Arial Narrow" pitchFamily="34" charset="0"/>
              </a:rPr>
              <a:t>~ Academy </a:t>
            </a:r>
            <a:r>
              <a:rPr lang="en-US" sz="2400" dirty="0" smtClean="0">
                <a:latin typeface="Arial Narrow" pitchFamily="34" charset="0"/>
              </a:rPr>
              <a:t>Night</a:t>
            </a:r>
          </a:p>
          <a:p>
            <a:endParaRPr lang="en-US" sz="1000" dirty="0" smtClean="0">
              <a:latin typeface="Arial Narrow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u="sng" dirty="0" smtClean="0">
                <a:latin typeface="Arial Narrow" pitchFamily="34" charset="0"/>
              </a:rPr>
              <a:t>All Service Academies Holly Ball </a:t>
            </a:r>
            <a:r>
              <a:rPr lang="en-US" sz="2400" dirty="0" smtClean="0">
                <a:latin typeface="Arial Narrow" pitchFamily="34" charset="0"/>
              </a:rPr>
              <a:t>- </a:t>
            </a:r>
            <a:r>
              <a:rPr lang="en-US" sz="2400" dirty="0">
                <a:latin typeface="Arial Narrow" pitchFamily="34" charset="0"/>
              </a:rPr>
              <a:t>D</a:t>
            </a:r>
            <a:r>
              <a:rPr lang="en-US" sz="2400" dirty="0" smtClean="0">
                <a:latin typeface="Arial Narrow" pitchFamily="34" charset="0"/>
              </a:rPr>
              <a:t>ecember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arrow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8664" y="147716"/>
            <a:ext cx="40735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 Narrow" pitchFamily="34" charset="0"/>
              </a:rPr>
              <a:t>Our Events</a:t>
            </a:r>
          </a:p>
        </p:txBody>
      </p:sp>
    </p:spTree>
    <p:extLst>
      <p:ext uri="{BB962C8B-B14F-4D97-AF65-F5344CB8AC3E}">
        <p14:creationId xmlns:p14="http://schemas.microsoft.com/office/powerpoint/2010/main" xmlns="" val="33940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410"/>
          <a:stretch/>
        </p:blipFill>
        <p:spPr bwMode="auto">
          <a:xfrm>
            <a:off x="3747430" y="152400"/>
            <a:ext cx="529497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381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Parents’ Weekend</a:t>
            </a:r>
          </a:p>
        </p:txBody>
      </p:sp>
      <p:sp>
        <p:nvSpPr>
          <p:cNvPr id="3" name="Down Arrow 2"/>
          <p:cNvSpPr/>
          <p:nvPr/>
        </p:nvSpPr>
        <p:spPr>
          <a:xfrm>
            <a:off x="6858000" y="914400"/>
            <a:ext cx="914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4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1477944_10202975726141071_381404073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0" y="4572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</a:rPr>
              <a:t>Cookie Wrap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686" y="1558364"/>
            <a:ext cx="6251714" cy="46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47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38" b="-4615"/>
          <a:stretch/>
        </p:blipFill>
        <p:spPr bwMode="auto">
          <a:xfrm>
            <a:off x="1103870" y="1905000"/>
            <a:ext cx="7264400" cy="459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Eastern MA Night at USAFA</a:t>
            </a:r>
          </a:p>
        </p:txBody>
      </p:sp>
    </p:spTree>
    <p:extLst>
      <p:ext uri="{BB962C8B-B14F-4D97-AF65-F5344CB8AC3E}">
        <p14:creationId xmlns:p14="http://schemas.microsoft.com/office/powerpoint/2010/main" xmlns="" val="8355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09600"/>
            <a:ext cx="8153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Arial Narrow" pitchFamily="34" charset="0"/>
              </a:rPr>
              <a:t>We invite </a:t>
            </a:r>
            <a:r>
              <a:rPr lang="en-US" sz="4800" dirty="0">
                <a:latin typeface="Arial Narrow" pitchFamily="34" charset="0"/>
              </a:rPr>
              <a:t>you to </a:t>
            </a:r>
            <a:r>
              <a:rPr lang="en-US" sz="4800" b="1" dirty="0" smtClean="0">
                <a:latin typeface="Arial Narrow" pitchFamily="34" charset="0"/>
              </a:rPr>
              <a:t>become members </a:t>
            </a:r>
            <a:r>
              <a:rPr lang="en-US" sz="4800" dirty="0" smtClean="0">
                <a:latin typeface="Arial Narrow" pitchFamily="34" charset="0"/>
              </a:rPr>
              <a:t>and participate </a:t>
            </a:r>
            <a:r>
              <a:rPr lang="en-US" sz="4800" dirty="0">
                <a:latin typeface="Arial Narrow" pitchFamily="34" charset="0"/>
              </a:rPr>
              <a:t>along with us. We </a:t>
            </a:r>
            <a:r>
              <a:rPr lang="en-US" sz="4800" dirty="0" smtClean="0">
                <a:latin typeface="Arial Narrow" pitchFamily="34" charset="0"/>
              </a:rPr>
              <a:t>guarantee </a:t>
            </a:r>
            <a:r>
              <a:rPr lang="en-US" sz="4800" dirty="0">
                <a:latin typeface="Arial Narrow" pitchFamily="34" charset="0"/>
              </a:rPr>
              <a:t>you will enjoy the AFA experience more if you can share it with friends </a:t>
            </a:r>
            <a:r>
              <a:rPr lang="en-US" sz="4800" dirty="0" smtClean="0">
                <a:latin typeface="Arial Narrow" pitchFamily="34" charset="0"/>
              </a:rPr>
              <a:t>who relate </a:t>
            </a:r>
            <a:r>
              <a:rPr lang="en-US" sz="4800" dirty="0">
                <a:latin typeface="Arial Narrow" pitchFamily="34" charset="0"/>
              </a:rPr>
              <a:t>to what you are </a:t>
            </a:r>
            <a:r>
              <a:rPr lang="en-US" sz="4800" dirty="0" smtClean="0">
                <a:latin typeface="Arial Narrow" pitchFamily="34" charset="0"/>
              </a:rPr>
              <a:t>experiencing.</a:t>
            </a:r>
            <a:endParaRPr lang="en-US" sz="4800" dirty="0">
              <a:latin typeface="Arial Narrow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7976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81534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>
                <a:latin typeface="Arial Narrow" pitchFamily="34" charset="0"/>
              </a:rPr>
              <a:t>Parenting a cadet</a:t>
            </a:r>
          </a:p>
          <a:p>
            <a:pPr marL="0" indent="0">
              <a:buNone/>
            </a:pPr>
            <a:r>
              <a:rPr lang="en-US" sz="3600" dirty="0">
                <a:latin typeface="Arial Narrow" pitchFamily="34" charset="0"/>
              </a:rPr>
              <a:t>	</a:t>
            </a:r>
            <a:r>
              <a:rPr lang="en-US" sz="3600" b="1" dirty="0" smtClean="0">
                <a:latin typeface="Arial Narrow" pitchFamily="34" charset="0"/>
              </a:rPr>
              <a:t>Stressful </a:t>
            </a:r>
            <a:r>
              <a:rPr lang="en-US" sz="3600" b="1" dirty="0">
                <a:latin typeface="Arial Narrow" pitchFamily="34" charset="0"/>
              </a:rPr>
              <a:t>environment ~ purposeful.  </a:t>
            </a:r>
            <a:r>
              <a:rPr lang="en-US" sz="3600" dirty="0">
                <a:latin typeface="Arial Narrow" pitchFamily="34" charset="0"/>
              </a:rPr>
              <a:t>Ultimately soldiers, marines, </a:t>
            </a:r>
            <a:r>
              <a:rPr lang="en-US" sz="3600" dirty="0" smtClean="0">
                <a:latin typeface="Arial Narrow" pitchFamily="34" charset="0"/>
              </a:rPr>
              <a:t>airmen, </a:t>
            </a:r>
            <a:r>
              <a:rPr lang="en-US" sz="3600" dirty="0">
                <a:latin typeface="Arial Narrow" pitchFamily="34" charset="0"/>
              </a:rPr>
              <a:t>and sailors are warriors and must learn to function in war time in a stressful environment, while making  good decisions and </a:t>
            </a:r>
            <a:r>
              <a:rPr lang="en-US" sz="3600" dirty="0" smtClean="0">
                <a:latin typeface="Arial Narrow" pitchFamily="34" charset="0"/>
              </a:rPr>
              <a:t>leading </a:t>
            </a:r>
            <a:r>
              <a:rPr lang="en-US" sz="3600" dirty="0">
                <a:latin typeface="Arial Narrow" pitchFamily="34" charset="0"/>
              </a:rPr>
              <a:t>others.  That training starts Day 1 on </a:t>
            </a:r>
            <a:r>
              <a:rPr lang="en-US" sz="3600" dirty="0" smtClean="0">
                <a:latin typeface="Arial Narrow" pitchFamily="34" charset="0"/>
              </a:rPr>
              <a:t>The Bus and at Footprints.  </a:t>
            </a:r>
            <a:endParaRPr lang="en-US" sz="3600" dirty="0">
              <a:latin typeface="Arial Narrow" pitchFamily="34" charset="0"/>
            </a:endParaRP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098" name="Picture 2" descr="C:\Users\Christopher\Pictures\BCT Inprocessing\11659406_10153121316613853_91061662280058846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736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5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295400"/>
            <a:ext cx="784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 Narrow" pitchFamily="34" charset="0"/>
              </a:rPr>
              <a:t> Learn from current members and pay forward to future families.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 Narrow" pitchFamily="34" charset="0"/>
              </a:rPr>
              <a:t> Be part of tradition.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 Narrow" pitchFamily="34" charset="0"/>
              </a:rPr>
              <a:t> The Academy </a:t>
            </a:r>
            <a:r>
              <a:rPr lang="en-US" sz="3200" dirty="0">
                <a:latin typeface="Arial Narrow" pitchFamily="34" charset="0"/>
              </a:rPr>
              <a:t>HIGHLY recommends participation and has an office </a:t>
            </a:r>
            <a:r>
              <a:rPr lang="en-US" sz="3200" dirty="0" smtClean="0">
                <a:latin typeface="Arial Narrow" pitchFamily="34" charset="0"/>
              </a:rPr>
              <a:t>dedicated to USAFA parents</a:t>
            </a:r>
            <a:r>
              <a:rPr lang="en-US" sz="3200" dirty="0">
                <a:latin typeface="Arial Narrow" pitchFamily="34" charset="0"/>
              </a:rPr>
              <a:t>’ </a:t>
            </a:r>
            <a:r>
              <a:rPr lang="en-US" sz="3200" dirty="0" smtClean="0">
                <a:latin typeface="Arial Narrow" pitchFamily="34" charset="0"/>
              </a:rPr>
              <a:t>associations across the country. 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 Narrow" pitchFamily="34" charset="0"/>
              </a:rPr>
              <a:t> Develop close bonds with others sharing this unique experience.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33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 Narrow" pitchFamily="34" charset="0"/>
              </a:rPr>
              <a:t>Why Join?</a:t>
            </a:r>
            <a:endParaRPr lang="en-US" sz="3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5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230" y="381000"/>
            <a:ext cx="7772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Narrow" pitchFamily="34" charset="0"/>
              </a:rPr>
              <a:t>Thank You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latin typeface="Arial Narrow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The Club Officers: Past and Present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Our USAFA Cadet speakers!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>
                <a:latin typeface="Arial Narrow" pitchFamily="34" charset="0"/>
              </a:rPr>
              <a:t>All </a:t>
            </a:r>
            <a:r>
              <a:rPr lang="en-US" sz="3600" dirty="0">
                <a:latin typeface="Arial Narrow" pitchFamily="34" charset="0"/>
              </a:rPr>
              <a:t>of you for making this </a:t>
            </a:r>
            <a:r>
              <a:rPr lang="en-US" sz="3600" dirty="0" smtClean="0">
                <a:latin typeface="Arial Narrow" pitchFamily="34" charset="0"/>
              </a:rPr>
              <a:t>parents’ club </a:t>
            </a:r>
            <a:r>
              <a:rPr lang="en-US" sz="3600" dirty="0">
                <a:latin typeface="Arial Narrow" pitchFamily="34" charset="0"/>
              </a:rPr>
              <a:t>grow!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6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70866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Narrow" pitchFamily="34" charset="0"/>
              </a:rPr>
              <a:t>Dates You Need To Know for 2020</a:t>
            </a:r>
          </a:p>
          <a:p>
            <a:endParaRPr lang="en-US" sz="1100" b="1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25 </a:t>
            </a:r>
            <a:r>
              <a:rPr lang="en-US" sz="2000" dirty="0">
                <a:latin typeface="Arial Narrow" pitchFamily="34" charset="0"/>
              </a:rPr>
              <a:t>June 		</a:t>
            </a:r>
            <a:r>
              <a:rPr lang="en-US" sz="2000" dirty="0" smtClean="0">
                <a:latin typeface="Arial Narrow" pitchFamily="34" charset="0"/>
              </a:rPr>
              <a:t>	In-processing</a:t>
            </a:r>
            <a:r>
              <a:rPr lang="en-US" sz="2000" dirty="0">
                <a:latin typeface="Arial Narrow" pitchFamily="34" charset="0"/>
              </a:rPr>
              <a:t>, </a:t>
            </a:r>
            <a:r>
              <a:rPr lang="en-US" sz="2000" dirty="0" smtClean="0">
                <a:latin typeface="Arial Narrow" pitchFamily="34" charset="0"/>
              </a:rPr>
              <a:t>Class </a:t>
            </a:r>
            <a:r>
              <a:rPr lang="en-US" sz="2000" dirty="0">
                <a:latin typeface="Arial Narrow" pitchFamily="34" charset="0"/>
              </a:rPr>
              <a:t>of </a:t>
            </a:r>
            <a:r>
              <a:rPr lang="en-US" sz="2000" dirty="0" smtClean="0">
                <a:latin typeface="Arial Narrow" pitchFamily="34" charset="0"/>
              </a:rPr>
              <a:t>2024</a:t>
            </a:r>
            <a:endParaRPr lang="en-US" sz="2000" dirty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26 June</a:t>
            </a:r>
            <a:r>
              <a:rPr lang="en-US" sz="2000" dirty="0">
                <a:latin typeface="Arial Narrow" pitchFamily="34" charset="0"/>
              </a:rPr>
              <a:t>		</a:t>
            </a:r>
            <a:r>
              <a:rPr lang="en-US" sz="2000" dirty="0" smtClean="0">
                <a:latin typeface="Arial Narrow" pitchFamily="34" charset="0"/>
              </a:rPr>
              <a:t>	Swearing-In Ceremony - 1</a:t>
            </a:r>
            <a:r>
              <a:rPr lang="en-US" sz="2000" baseline="30000" dirty="0" smtClean="0">
                <a:latin typeface="Arial Narrow" pitchFamily="34" charset="0"/>
              </a:rPr>
              <a:t>st</a:t>
            </a:r>
            <a:r>
              <a:rPr lang="en-US" sz="2000" dirty="0" smtClean="0">
                <a:latin typeface="Arial Narrow" pitchFamily="34" charset="0"/>
              </a:rPr>
              <a:t> BCT </a:t>
            </a:r>
          </a:p>
          <a:p>
            <a:r>
              <a:rPr lang="en-US" sz="2000" dirty="0" smtClean="0">
                <a:latin typeface="Arial Narrow" pitchFamily="34" charset="0"/>
              </a:rPr>
              <a:t>11 July</a:t>
            </a:r>
            <a:r>
              <a:rPr lang="en-US" sz="2000" dirty="0">
                <a:latin typeface="Arial Narrow" pitchFamily="34" charset="0"/>
              </a:rPr>
              <a:t>			</a:t>
            </a:r>
            <a:r>
              <a:rPr lang="en-US" sz="2000" dirty="0" smtClean="0">
                <a:latin typeface="Arial Narrow" pitchFamily="34" charset="0"/>
              </a:rPr>
              <a:t>Pikes Peak or Bust Rodeo</a:t>
            </a:r>
            <a:endParaRPr lang="en-US" sz="2000" dirty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12 </a:t>
            </a:r>
            <a:r>
              <a:rPr lang="en-US" sz="2000" dirty="0">
                <a:latin typeface="Arial Narrow" pitchFamily="34" charset="0"/>
              </a:rPr>
              <a:t>July			</a:t>
            </a:r>
            <a:r>
              <a:rPr lang="en-US" sz="2000" dirty="0" smtClean="0">
                <a:latin typeface="Arial Narrow" pitchFamily="34" charset="0"/>
              </a:rPr>
              <a:t>Basics’ Phone Call Home</a:t>
            </a:r>
          </a:p>
          <a:p>
            <a:r>
              <a:rPr lang="en-US" sz="2000" i="1" dirty="0" smtClean="0">
                <a:latin typeface="Arial Narrow" pitchFamily="34" charset="0"/>
              </a:rPr>
              <a:t>TBD July			EMA Club Cookout</a:t>
            </a:r>
          </a:p>
          <a:p>
            <a:r>
              <a:rPr lang="en-US" sz="2000" dirty="0" smtClean="0">
                <a:latin typeface="Arial Narrow" pitchFamily="34" charset="0"/>
              </a:rPr>
              <a:t>17 July</a:t>
            </a:r>
            <a:r>
              <a:rPr lang="en-US" sz="2000" dirty="0">
                <a:latin typeface="Arial Narrow" pitchFamily="34" charset="0"/>
              </a:rPr>
              <a:t>			March </a:t>
            </a:r>
            <a:r>
              <a:rPr lang="en-US" sz="2000" dirty="0" smtClean="0">
                <a:latin typeface="Arial Narrow" pitchFamily="34" charset="0"/>
              </a:rPr>
              <a:t>Out </a:t>
            </a:r>
            <a:r>
              <a:rPr lang="en-US" sz="2000" dirty="0">
                <a:latin typeface="Arial Narrow" pitchFamily="34" charset="0"/>
              </a:rPr>
              <a:t>to Jacks </a:t>
            </a:r>
            <a:r>
              <a:rPr lang="en-US" sz="2000" dirty="0" smtClean="0">
                <a:latin typeface="Arial Narrow" pitchFamily="34" charset="0"/>
              </a:rPr>
              <a:t>Valley - 2</a:t>
            </a:r>
            <a:r>
              <a:rPr lang="en-US" sz="2000" baseline="30000" dirty="0" smtClean="0">
                <a:latin typeface="Arial Narrow" pitchFamily="34" charset="0"/>
              </a:rPr>
              <a:t>nd</a:t>
            </a:r>
            <a:r>
              <a:rPr lang="en-US" sz="2000" dirty="0" smtClean="0">
                <a:latin typeface="Arial Narrow" pitchFamily="34" charset="0"/>
              </a:rPr>
              <a:t> BCT</a:t>
            </a:r>
          </a:p>
          <a:p>
            <a:r>
              <a:rPr lang="en-US" sz="2000" dirty="0" smtClean="0">
                <a:latin typeface="Arial Narrow" pitchFamily="34" charset="0"/>
              </a:rPr>
              <a:t>26 July	</a:t>
            </a:r>
            <a:r>
              <a:rPr lang="en-US" sz="2000" dirty="0">
                <a:latin typeface="Arial Narrow" pitchFamily="34" charset="0"/>
              </a:rPr>
              <a:t>		</a:t>
            </a:r>
            <a:r>
              <a:rPr lang="en-US" sz="2000" dirty="0" smtClean="0">
                <a:latin typeface="Arial Narrow" pitchFamily="34" charset="0"/>
              </a:rPr>
              <a:t>March </a:t>
            </a:r>
            <a:r>
              <a:rPr lang="en-US" sz="2000" dirty="0">
                <a:latin typeface="Arial Narrow" pitchFamily="34" charset="0"/>
              </a:rPr>
              <a:t>B</a:t>
            </a:r>
            <a:r>
              <a:rPr lang="en-US" sz="2000" dirty="0" smtClean="0">
                <a:latin typeface="Arial Narrow" pitchFamily="34" charset="0"/>
              </a:rPr>
              <a:t>ack from </a:t>
            </a:r>
            <a:r>
              <a:rPr lang="en-US" sz="2000" dirty="0">
                <a:latin typeface="Arial Narrow" pitchFamily="34" charset="0"/>
              </a:rPr>
              <a:t>Jacks </a:t>
            </a:r>
            <a:r>
              <a:rPr lang="en-US" sz="2000" dirty="0" smtClean="0">
                <a:latin typeface="Arial Narrow" pitchFamily="34" charset="0"/>
              </a:rPr>
              <a:t>Valley</a:t>
            </a:r>
          </a:p>
          <a:p>
            <a:r>
              <a:rPr lang="en-US" sz="2000" dirty="0" smtClean="0">
                <a:latin typeface="Arial Narrow" pitchFamily="34" charset="0"/>
              </a:rPr>
              <a:t>31 July			BCT Graduation</a:t>
            </a:r>
          </a:p>
          <a:p>
            <a:r>
              <a:rPr lang="en-US" sz="2000" dirty="0" smtClean="0">
                <a:latin typeface="Arial Narrow" pitchFamily="34" charset="0"/>
              </a:rPr>
              <a:t>1 Aug 			</a:t>
            </a:r>
            <a:r>
              <a:rPr lang="en-US" sz="2000" dirty="0" err="1" smtClean="0">
                <a:latin typeface="Arial Narrow" pitchFamily="34" charset="0"/>
              </a:rPr>
              <a:t>Doolie</a:t>
            </a:r>
            <a:r>
              <a:rPr lang="en-US" sz="2000" dirty="0" smtClean="0">
                <a:latin typeface="Arial Narrow" pitchFamily="34" charset="0"/>
              </a:rPr>
              <a:t> Day Out</a:t>
            </a:r>
            <a:endParaRPr lang="en-US" sz="2000" dirty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4 August</a:t>
            </a:r>
            <a:r>
              <a:rPr lang="en-US" sz="2000" dirty="0">
                <a:latin typeface="Arial Narrow" pitchFamily="34" charset="0"/>
              </a:rPr>
              <a:t>		</a:t>
            </a:r>
            <a:r>
              <a:rPr lang="en-US" sz="2000" dirty="0" smtClean="0">
                <a:latin typeface="Arial Narrow" pitchFamily="34" charset="0"/>
              </a:rPr>
              <a:t>	Acceptance Day Parade</a:t>
            </a:r>
          </a:p>
          <a:p>
            <a:r>
              <a:rPr lang="en-US" sz="2000" dirty="0" smtClean="0">
                <a:latin typeface="Arial Narrow" pitchFamily="34" charset="0"/>
              </a:rPr>
              <a:t>6 August			Classes Begin</a:t>
            </a:r>
          </a:p>
          <a:p>
            <a:r>
              <a:rPr lang="en-US" sz="2000" dirty="0" smtClean="0">
                <a:latin typeface="Arial Narrow" pitchFamily="34" charset="0"/>
              </a:rPr>
              <a:t>4-7 Sept			Parents’ Weekend</a:t>
            </a:r>
          </a:p>
          <a:p>
            <a:r>
              <a:rPr lang="en-US" sz="2000" i="1" dirty="0" smtClean="0">
                <a:latin typeface="Arial Narrow" pitchFamily="34" charset="0"/>
              </a:rPr>
              <a:t>TBD December		EMA Club Cookie Wrap&amp; Meeting</a:t>
            </a:r>
          </a:p>
          <a:p>
            <a:r>
              <a:rPr lang="en-US" sz="2000" dirty="0" smtClean="0">
                <a:latin typeface="Arial Narrow" pitchFamily="34" charset="0"/>
              </a:rPr>
              <a:t>7-11 December		1</a:t>
            </a:r>
            <a:r>
              <a:rPr lang="en-US" sz="2000" baseline="30000" dirty="0" smtClean="0">
                <a:latin typeface="Arial Narrow" pitchFamily="34" charset="0"/>
              </a:rPr>
              <a:t>st</a:t>
            </a:r>
            <a:r>
              <a:rPr lang="en-US" sz="2000" dirty="0" smtClean="0">
                <a:latin typeface="Arial Narrow" pitchFamily="34" charset="0"/>
              </a:rPr>
              <a:t> Semester Finals</a:t>
            </a: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5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716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Narrow" pitchFamily="34" charset="0"/>
              </a:rPr>
              <a:t>Parents, </a:t>
            </a:r>
            <a:r>
              <a:rPr lang="en-US" sz="4400" dirty="0">
                <a:latin typeface="Arial Narrow" pitchFamily="34" charset="0"/>
              </a:rPr>
              <a:t>we’ll see you at the </a:t>
            </a:r>
            <a:r>
              <a:rPr lang="en-US" sz="4400" dirty="0" smtClean="0">
                <a:latin typeface="Arial Narrow" pitchFamily="34" charset="0"/>
              </a:rPr>
              <a:t>annual Eastern MA USAFA Club Cookout in July.</a:t>
            </a:r>
            <a:endParaRPr lang="en-US" sz="44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r>
              <a:rPr lang="en-US" sz="4400" dirty="0" smtClean="0">
                <a:latin typeface="Arial Narrow" pitchFamily="34" charset="0"/>
              </a:rPr>
              <a:t>Date and reminders to come!</a:t>
            </a:r>
            <a:endParaRPr lang="en-US" sz="4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1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18" y="1752600"/>
            <a:ext cx="81394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Arial Narrow" pitchFamily="34" charset="0"/>
              </a:rPr>
              <a:t>Lean on us!</a:t>
            </a:r>
          </a:p>
          <a:p>
            <a:pPr algn="ctr"/>
            <a:r>
              <a:rPr lang="en-US" sz="6000" dirty="0" smtClean="0">
                <a:latin typeface="Arial Narrow" pitchFamily="34" charset="0"/>
              </a:rPr>
              <a:t>That is what we are here for!</a:t>
            </a:r>
            <a:endParaRPr lang="en-US" sz="6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4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284" y="533400"/>
            <a:ext cx="8077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 Narrow" pitchFamily="34" charset="0"/>
              </a:rPr>
              <a:t>Initially</a:t>
            </a:r>
            <a:r>
              <a:rPr lang="en-US" sz="3200" b="1" dirty="0">
                <a:latin typeface="Arial Narrow" pitchFamily="34" charset="0"/>
              </a:rPr>
              <a:t>, limited exposure to home, </a:t>
            </a:r>
            <a:r>
              <a:rPr lang="en-US" sz="3200" b="1" dirty="0" smtClean="0">
                <a:latin typeface="Arial Narrow" pitchFamily="34" charset="0"/>
              </a:rPr>
              <a:t>family &amp; </a:t>
            </a:r>
            <a:r>
              <a:rPr lang="en-US" sz="3200" b="1" dirty="0">
                <a:latin typeface="Arial Narrow" pitchFamily="34" charset="0"/>
              </a:rPr>
              <a:t>friends ~ </a:t>
            </a:r>
            <a:r>
              <a:rPr lang="en-US" sz="3200" b="1" dirty="0" smtClean="0">
                <a:latin typeface="Arial Narrow" pitchFamily="34" charset="0"/>
              </a:rPr>
              <a:t>Purposeful</a:t>
            </a:r>
            <a:r>
              <a:rPr lang="en-US" sz="3200" b="1" dirty="0">
                <a:latin typeface="Arial Narrow" pitchFamily="34" charset="0"/>
              </a:rPr>
              <a:t>.  </a:t>
            </a:r>
            <a:endParaRPr lang="en-US" sz="3200" b="1" dirty="0" smtClean="0">
              <a:latin typeface="Arial Narrow" pitchFamily="34" charset="0"/>
            </a:endParaRPr>
          </a:p>
          <a:p>
            <a:r>
              <a:rPr lang="en-US" sz="3200" dirty="0" smtClean="0">
                <a:latin typeface="Arial Narrow" pitchFamily="34" charset="0"/>
              </a:rPr>
              <a:t>The </a:t>
            </a:r>
            <a:r>
              <a:rPr lang="en-US" sz="3200" dirty="0">
                <a:latin typeface="Arial Narrow" pitchFamily="34" charset="0"/>
              </a:rPr>
              <a:t>AFA wants cadets to learn to be dependent on only themselves and on their </a:t>
            </a:r>
            <a:r>
              <a:rPr lang="en-US" sz="3200" dirty="0" smtClean="0">
                <a:latin typeface="Arial Narrow" pitchFamily="34" charset="0"/>
              </a:rPr>
              <a:t>classmates</a:t>
            </a:r>
            <a:r>
              <a:rPr lang="en-US" sz="3200" dirty="0">
                <a:latin typeface="Arial Narrow" pitchFamily="34" charset="0"/>
              </a:rPr>
              <a:t>.  They are the ones they will eat with, live with, train </a:t>
            </a:r>
            <a:r>
              <a:rPr lang="en-US" sz="3200" dirty="0" smtClean="0">
                <a:latin typeface="Arial Narrow" pitchFamily="34" charset="0"/>
              </a:rPr>
              <a:t>with, </a:t>
            </a:r>
            <a:r>
              <a:rPr lang="en-US" sz="3200" dirty="0">
                <a:latin typeface="Arial Narrow" pitchFamily="34" charset="0"/>
              </a:rPr>
              <a:t>and eventually face combat with.  Family and friends are important, </a:t>
            </a:r>
            <a:r>
              <a:rPr lang="en-US" sz="3200" u="sng" dirty="0" smtClean="0">
                <a:latin typeface="Arial Narrow" pitchFamily="34" charset="0"/>
              </a:rPr>
              <a:t>but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>
                <a:latin typeface="Arial Narrow" pitchFamily="34" charset="0"/>
              </a:rPr>
              <a:t>their new friends will take on the #1 role in their lives.  By the end of Day 2, they will have a grasp of just how important their classmates will be to their success</a:t>
            </a:r>
            <a:r>
              <a:rPr lang="en-US" sz="3200" dirty="0" smtClean="0">
                <a:latin typeface="Arial Narrow" pitchFamily="34" charset="0"/>
              </a:rPr>
              <a:t>.  </a:t>
            </a:r>
            <a:r>
              <a:rPr lang="en-US" sz="3200" dirty="0">
                <a:latin typeface="Arial Narrow" pitchFamily="34" charset="0"/>
              </a:rPr>
              <a:t>No “individual” can succeed at the AFA.  Success depends on teamwork</a:t>
            </a:r>
            <a:r>
              <a:rPr lang="en-US" sz="3200" dirty="0" smtClean="0">
                <a:latin typeface="Arial Narrow" pitchFamily="34" charset="0"/>
              </a:rPr>
              <a:t>.</a:t>
            </a:r>
            <a:endParaRPr lang="en-US" sz="3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9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676400"/>
            <a:ext cx="7772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Arial Narrow" pitchFamily="34" charset="0"/>
              </a:rPr>
              <a:t>One </a:t>
            </a:r>
            <a:r>
              <a:rPr lang="en-US" sz="4400" b="1" dirty="0">
                <a:latin typeface="Arial Narrow" pitchFamily="34" charset="0"/>
              </a:rPr>
              <a:t>day they love it</a:t>
            </a:r>
            <a:r>
              <a:rPr lang="en-US" sz="4400" dirty="0">
                <a:latin typeface="Arial Narrow" pitchFamily="34" charset="0"/>
              </a:rPr>
              <a:t>, the next </a:t>
            </a:r>
            <a:r>
              <a:rPr lang="en-US" sz="4400" dirty="0" smtClean="0">
                <a:latin typeface="Arial Narrow" pitchFamily="34" charset="0"/>
              </a:rPr>
              <a:t>they may </a:t>
            </a:r>
            <a:r>
              <a:rPr lang="en-US" sz="4400" dirty="0">
                <a:latin typeface="Arial Narrow" pitchFamily="34" charset="0"/>
              </a:rPr>
              <a:t>hate it and will tell you </a:t>
            </a:r>
            <a:r>
              <a:rPr lang="en-US" sz="4400" dirty="0" smtClean="0">
                <a:latin typeface="Arial Narrow" pitchFamily="34" charset="0"/>
              </a:rPr>
              <a:t>so during </a:t>
            </a:r>
            <a:r>
              <a:rPr lang="en-US" sz="4400" dirty="0">
                <a:latin typeface="Arial Narrow" pitchFamily="34" charset="0"/>
              </a:rPr>
              <a:t>a phone </a:t>
            </a:r>
            <a:r>
              <a:rPr lang="en-US" sz="4400" dirty="0" smtClean="0">
                <a:latin typeface="Arial Narrow" pitchFamily="34" charset="0"/>
              </a:rPr>
              <a:t>call.  By </a:t>
            </a:r>
            <a:r>
              <a:rPr lang="en-US" sz="4400" dirty="0">
                <a:latin typeface="Arial Narrow" pitchFamily="34" charset="0"/>
              </a:rPr>
              <a:t>the </a:t>
            </a:r>
            <a:r>
              <a:rPr lang="en-US" sz="4400" i="1" dirty="0">
                <a:latin typeface="Arial Narrow" pitchFamily="34" charset="0"/>
              </a:rPr>
              <a:t>next</a:t>
            </a:r>
            <a:r>
              <a:rPr lang="en-US" sz="4400" dirty="0">
                <a:latin typeface="Arial Narrow" pitchFamily="34" charset="0"/>
              </a:rPr>
              <a:t> </a:t>
            </a:r>
            <a:r>
              <a:rPr lang="en-US" sz="4400" dirty="0" smtClean="0">
                <a:latin typeface="Arial Narrow" pitchFamily="34" charset="0"/>
              </a:rPr>
              <a:t>day, </a:t>
            </a:r>
            <a:r>
              <a:rPr lang="en-US" sz="4400" dirty="0">
                <a:latin typeface="Arial Narrow" pitchFamily="34" charset="0"/>
              </a:rPr>
              <a:t>they are over it while you fret for a week– t</a:t>
            </a:r>
            <a:r>
              <a:rPr lang="en-US" sz="4400" dirty="0" smtClean="0">
                <a:latin typeface="Arial Narrow" pitchFamily="34" charset="0"/>
              </a:rPr>
              <a:t>hat is normal.</a:t>
            </a:r>
            <a:endParaRPr lang="en-US" sz="4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9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81534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 Narrow" pitchFamily="34" charset="0"/>
              </a:rPr>
              <a:t>Words of </a:t>
            </a:r>
            <a:r>
              <a:rPr lang="en-US" sz="4000" b="1" dirty="0" smtClean="0">
                <a:latin typeface="Arial Narrow" pitchFamily="34" charset="0"/>
              </a:rPr>
              <a:t>advice </a:t>
            </a:r>
            <a:r>
              <a:rPr lang="en-US" sz="4000" b="1" dirty="0">
                <a:latin typeface="Arial Narrow" pitchFamily="34" charset="0"/>
              </a:rPr>
              <a:t>from </a:t>
            </a:r>
            <a:r>
              <a:rPr lang="en-US" sz="4000" b="1" u="sng" dirty="0">
                <a:latin typeface="Arial Narrow" pitchFamily="34" charset="0"/>
              </a:rPr>
              <a:t>General Mark Welsh III</a:t>
            </a:r>
            <a:r>
              <a:rPr lang="en-US" sz="4000" b="1" dirty="0">
                <a:latin typeface="Arial Narrow" pitchFamily="34" charset="0"/>
              </a:rPr>
              <a:t> who has “been there and done that” </a:t>
            </a:r>
            <a:r>
              <a:rPr lang="en-US" sz="4000" b="1" dirty="0" smtClean="0">
                <a:latin typeface="Arial Narrow" pitchFamily="34" charset="0"/>
              </a:rPr>
              <a:t>as a cadet and a USAFA parent:</a:t>
            </a:r>
          </a:p>
          <a:p>
            <a:endParaRPr lang="en-US" sz="1400" dirty="0" smtClean="0">
              <a:latin typeface="Arial Narrow" pitchFamily="34" charset="0"/>
            </a:endParaRPr>
          </a:p>
          <a:p>
            <a:r>
              <a:rPr lang="en-US" sz="2000" b="1" dirty="0" smtClean="0">
                <a:latin typeface="Arial Narrow" pitchFamily="34" charset="0"/>
              </a:rPr>
              <a:t>Former Chief of Staff of the US Air Force;</a:t>
            </a:r>
            <a:endParaRPr lang="en-US" sz="2000" b="1" dirty="0">
              <a:latin typeface="Arial Narrow" pitchFamily="34" charset="0"/>
            </a:endParaRPr>
          </a:p>
          <a:p>
            <a:r>
              <a:rPr lang="en-US" sz="2000" dirty="0">
                <a:latin typeface="Arial Narrow" pitchFamily="34" charset="0"/>
              </a:rPr>
              <a:t>Commander, US Air Forces Europe; Commander, Air Component Command, </a:t>
            </a:r>
            <a:r>
              <a:rPr lang="en-US" sz="2000" dirty="0" err="1">
                <a:latin typeface="Arial Narrow" pitchFamily="34" charset="0"/>
              </a:rPr>
              <a:t>Ramstein</a:t>
            </a:r>
            <a:r>
              <a:rPr lang="en-US" sz="2000" dirty="0">
                <a:latin typeface="Arial Narrow" pitchFamily="34" charset="0"/>
              </a:rPr>
              <a:t> AFB; and Director, </a:t>
            </a:r>
            <a:r>
              <a:rPr lang="en-US" sz="2000" dirty="0" smtClean="0">
                <a:latin typeface="Arial Narrow" pitchFamily="34" charset="0"/>
              </a:rPr>
              <a:t>Joint </a:t>
            </a:r>
            <a:r>
              <a:rPr lang="en-US" sz="2000" dirty="0">
                <a:latin typeface="Arial Narrow" pitchFamily="34" charset="0"/>
              </a:rPr>
              <a:t>Air Power Competence Center, </a:t>
            </a:r>
            <a:r>
              <a:rPr lang="en-US" sz="2000" dirty="0" err="1">
                <a:latin typeface="Arial Narrow" pitchFamily="34" charset="0"/>
              </a:rPr>
              <a:t>Ramstein</a:t>
            </a:r>
            <a:r>
              <a:rPr lang="en-US" sz="2000" dirty="0">
                <a:latin typeface="Arial Narrow" pitchFamily="34" charset="0"/>
              </a:rPr>
              <a:t> AFB, </a:t>
            </a:r>
            <a:r>
              <a:rPr lang="en-US" sz="2000" dirty="0" smtClean="0">
                <a:latin typeface="Arial Narrow" pitchFamily="34" charset="0"/>
              </a:rPr>
              <a:t>Germany</a:t>
            </a:r>
          </a:p>
          <a:p>
            <a:r>
              <a:rPr lang="en-US" sz="2000" u="sng" dirty="0" smtClean="0">
                <a:latin typeface="Arial Narrow" pitchFamily="34" charset="0"/>
              </a:rPr>
              <a:t>AFA </a:t>
            </a:r>
            <a:r>
              <a:rPr lang="en-US" sz="2000" u="sng" dirty="0">
                <a:latin typeface="Arial Narrow" pitchFamily="34" charset="0"/>
              </a:rPr>
              <a:t>Graduate ~ Class of 1976</a:t>
            </a:r>
          </a:p>
          <a:p>
            <a:r>
              <a:rPr lang="en-US" sz="2000" dirty="0">
                <a:latin typeface="Arial Narrow" pitchFamily="34" charset="0"/>
              </a:rPr>
              <a:t>A-10 &amp; F-16 pilot</a:t>
            </a:r>
          </a:p>
          <a:p>
            <a:r>
              <a:rPr lang="en-US" sz="2000" dirty="0">
                <a:latin typeface="Arial Narrow" pitchFamily="34" charset="0"/>
              </a:rPr>
              <a:t>AFA Air Officer Commanding, Cadet Squadron 5 ~ 1984 - 1985</a:t>
            </a:r>
          </a:p>
          <a:p>
            <a:r>
              <a:rPr lang="en-US" sz="2000" dirty="0">
                <a:latin typeface="Arial Narrow" pitchFamily="34" charset="0"/>
              </a:rPr>
              <a:t>Executive Officer to AFA Commandant ~ 1985 - 1987</a:t>
            </a:r>
          </a:p>
          <a:p>
            <a:r>
              <a:rPr lang="en-US" sz="2000" dirty="0">
                <a:latin typeface="Arial Narrow" pitchFamily="34" charset="0"/>
              </a:rPr>
              <a:t>F-16 Fighter Wing Commander, first Gulf War</a:t>
            </a:r>
          </a:p>
          <a:p>
            <a:r>
              <a:rPr lang="en-US" sz="2000" u="sng" dirty="0">
                <a:latin typeface="Arial Narrow" pitchFamily="34" charset="0"/>
              </a:rPr>
              <a:t>AFA Commandant  1999 ~ 2001</a:t>
            </a:r>
          </a:p>
          <a:p>
            <a:r>
              <a:rPr lang="en-US" sz="2000" u="sng" dirty="0">
                <a:latin typeface="Arial Narrow" pitchFamily="34" charset="0"/>
              </a:rPr>
              <a:t>AFA Cadet Parent (son John, AFA Class of 2003</a:t>
            </a:r>
            <a:r>
              <a:rPr lang="en-US" sz="2000" u="sng" dirty="0" smtClean="0">
                <a:latin typeface="Arial Narrow" pitchFamily="34" charset="0"/>
              </a:rPr>
              <a:t>)</a:t>
            </a:r>
            <a:endParaRPr lang="en-US" sz="2000" u="sng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7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7924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 Narrow" pitchFamily="34" charset="0"/>
              </a:rPr>
              <a:t>General Welsh: </a:t>
            </a:r>
          </a:p>
          <a:p>
            <a:r>
              <a:rPr lang="en-US" sz="3200" dirty="0">
                <a:latin typeface="Arial Narrow" pitchFamily="34" charset="0"/>
              </a:rPr>
              <a:t>	</a:t>
            </a:r>
            <a:r>
              <a:rPr lang="en-US" sz="3200" dirty="0" smtClean="0">
                <a:latin typeface="Arial Narrow" pitchFamily="34" charset="0"/>
              </a:rPr>
              <a:t>“</a:t>
            </a:r>
            <a:r>
              <a:rPr lang="en-US" sz="3200" b="1" u="sng" dirty="0" smtClean="0">
                <a:latin typeface="Arial Narrow" pitchFamily="34" charset="0"/>
              </a:rPr>
              <a:t>You </a:t>
            </a:r>
            <a:r>
              <a:rPr lang="en-US" sz="3200" b="1" u="sng" dirty="0">
                <a:latin typeface="Arial Narrow" pitchFamily="34" charset="0"/>
              </a:rPr>
              <a:t>did a great </a:t>
            </a:r>
            <a:r>
              <a:rPr lang="en-US" sz="3200" b="1" u="sng" dirty="0" smtClean="0">
                <a:latin typeface="Arial Narrow" pitchFamily="34" charset="0"/>
              </a:rPr>
              <a:t>job</a:t>
            </a:r>
            <a:r>
              <a:rPr lang="en-US" sz="3200" dirty="0">
                <a:latin typeface="Arial Narrow" pitchFamily="34" charset="0"/>
              </a:rPr>
              <a:t> </a:t>
            </a:r>
            <a:r>
              <a:rPr lang="en-US" sz="3200" dirty="0" smtClean="0">
                <a:latin typeface="Arial Narrow" pitchFamily="34" charset="0"/>
              </a:rPr>
              <a:t>getting </a:t>
            </a:r>
            <a:r>
              <a:rPr lang="en-US" sz="3200" dirty="0">
                <a:latin typeface="Arial Narrow" pitchFamily="34" charset="0"/>
              </a:rPr>
              <a:t>them here.  They are </a:t>
            </a:r>
            <a:r>
              <a:rPr lang="en-US" sz="3200" dirty="0" smtClean="0">
                <a:latin typeface="Arial Narrow" pitchFamily="34" charset="0"/>
              </a:rPr>
              <a:t>here </a:t>
            </a:r>
            <a:r>
              <a:rPr lang="en-US" sz="3200" dirty="0">
                <a:latin typeface="Arial Narrow" pitchFamily="34" charset="0"/>
              </a:rPr>
              <a:t>because they measure up in every way for what we want in an officer and leader.  </a:t>
            </a:r>
            <a:r>
              <a:rPr lang="en-US" sz="3200" dirty="0" smtClean="0">
                <a:latin typeface="Arial Narrow" pitchFamily="34" charset="0"/>
              </a:rPr>
              <a:t>Now </a:t>
            </a:r>
            <a:r>
              <a:rPr lang="en-US" sz="3200" dirty="0">
                <a:latin typeface="Arial Narrow" pitchFamily="34" charset="0"/>
              </a:rPr>
              <a:t>it’s our job to teach them to transition to the role of officer and leader in our Air </a:t>
            </a:r>
            <a:r>
              <a:rPr lang="en-US" sz="3200" dirty="0" smtClean="0">
                <a:latin typeface="Arial Narrow" pitchFamily="34" charset="0"/>
              </a:rPr>
              <a:t>Force.” </a:t>
            </a:r>
            <a:endParaRPr lang="en-US" sz="3200" dirty="0">
              <a:latin typeface="Arial Narrow" pitchFamily="34" charset="0"/>
            </a:endParaRPr>
          </a:p>
          <a:p>
            <a:r>
              <a:rPr lang="en-US" sz="3200" dirty="0">
                <a:latin typeface="Arial Narrow" pitchFamily="34" charset="0"/>
              </a:rPr>
              <a:t>	</a:t>
            </a:r>
            <a:r>
              <a:rPr lang="en-US" sz="3200" dirty="0" smtClean="0">
                <a:latin typeface="Arial Narrow" pitchFamily="34" charset="0"/>
              </a:rPr>
              <a:t>“</a:t>
            </a:r>
            <a:r>
              <a:rPr lang="en-US" sz="3200" b="1" u="sng" dirty="0" smtClean="0">
                <a:latin typeface="Arial Narrow" pitchFamily="34" charset="0"/>
              </a:rPr>
              <a:t>Your </a:t>
            </a:r>
            <a:r>
              <a:rPr lang="en-US" sz="3200" b="1" u="sng" dirty="0">
                <a:latin typeface="Arial Narrow" pitchFamily="34" charset="0"/>
              </a:rPr>
              <a:t>job</a:t>
            </a:r>
            <a:r>
              <a:rPr lang="en-US" sz="3200" b="1" dirty="0">
                <a:latin typeface="Arial Narrow" pitchFamily="34" charset="0"/>
              </a:rPr>
              <a:t> </a:t>
            </a:r>
            <a:r>
              <a:rPr lang="en-US" sz="3200" dirty="0">
                <a:latin typeface="Arial Narrow" pitchFamily="34" charset="0"/>
              </a:rPr>
              <a:t>now is to be a </a:t>
            </a:r>
            <a:r>
              <a:rPr lang="en-US" sz="3200" b="1" dirty="0">
                <a:latin typeface="Arial Narrow" pitchFamily="34" charset="0"/>
              </a:rPr>
              <a:t>supporter</a:t>
            </a:r>
            <a:r>
              <a:rPr lang="en-US" sz="3200" dirty="0">
                <a:latin typeface="Arial Narrow" pitchFamily="34" charset="0"/>
              </a:rPr>
              <a:t> and their biggest cheerleader</a:t>
            </a:r>
            <a:r>
              <a:rPr lang="en-US" sz="3200" dirty="0" smtClean="0">
                <a:latin typeface="Arial Narrow" pitchFamily="34" charset="0"/>
              </a:rPr>
              <a:t>.”  </a:t>
            </a:r>
            <a:endParaRPr lang="en-US" sz="3200" dirty="0">
              <a:latin typeface="Arial Narrow" pitchFamily="34" charset="0"/>
            </a:endParaRPr>
          </a:p>
          <a:p>
            <a:r>
              <a:rPr lang="en-US" sz="3200" dirty="0">
                <a:latin typeface="Arial Narrow" pitchFamily="34" charset="0"/>
              </a:rPr>
              <a:t>	</a:t>
            </a:r>
            <a:r>
              <a:rPr lang="en-US" sz="3200" dirty="0" smtClean="0">
                <a:latin typeface="Arial Narrow" pitchFamily="34" charset="0"/>
              </a:rPr>
              <a:t>“</a:t>
            </a:r>
            <a:r>
              <a:rPr lang="en-US" sz="3200" b="1" u="sng" dirty="0" smtClean="0">
                <a:latin typeface="Arial Narrow" pitchFamily="34" charset="0"/>
              </a:rPr>
              <a:t>When </a:t>
            </a:r>
            <a:r>
              <a:rPr lang="en-US" sz="3200" b="1" u="sng" dirty="0">
                <a:latin typeface="Arial Narrow" pitchFamily="34" charset="0"/>
              </a:rPr>
              <a:t>they tell </a:t>
            </a:r>
            <a:r>
              <a:rPr lang="en-US" sz="3200" b="1" u="sng" dirty="0" smtClean="0">
                <a:latin typeface="Arial Narrow" pitchFamily="34" charset="0"/>
              </a:rPr>
              <a:t>you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>
                <a:latin typeface="Arial Narrow" pitchFamily="34" charset="0"/>
              </a:rPr>
              <a:t>they’re going to jump out of </a:t>
            </a:r>
            <a:r>
              <a:rPr lang="en-US" sz="3200" dirty="0" smtClean="0">
                <a:latin typeface="Arial Narrow" pitchFamily="34" charset="0"/>
              </a:rPr>
              <a:t>a perfectly </a:t>
            </a:r>
            <a:r>
              <a:rPr lang="en-US" sz="3200" dirty="0">
                <a:latin typeface="Arial Narrow" pitchFamily="34" charset="0"/>
              </a:rPr>
              <a:t>good airplane and parachute to earth, you need to say, “Man that’s great</a:t>
            </a:r>
            <a:r>
              <a:rPr lang="en-US" sz="3200" dirty="0" smtClean="0">
                <a:latin typeface="Arial Narrow" pitchFamily="34" charset="0"/>
              </a:rPr>
              <a:t>!”” </a:t>
            </a:r>
            <a:endParaRPr lang="en-US" sz="3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1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481" y="533400"/>
            <a:ext cx="807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 Narrow" pitchFamily="34" charset="0"/>
              </a:rPr>
              <a:t>	“</a:t>
            </a:r>
            <a:r>
              <a:rPr lang="en-US" sz="3600" b="1" u="sng" dirty="0" smtClean="0">
                <a:latin typeface="Arial Narrow" pitchFamily="34" charset="0"/>
              </a:rPr>
              <a:t>When </a:t>
            </a:r>
            <a:r>
              <a:rPr lang="en-US" sz="3600" b="1" u="sng" dirty="0">
                <a:latin typeface="Arial Narrow" pitchFamily="34" charset="0"/>
              </a:rPr>
              <a:t>they tell you</a:t>
            </a:r>
            <a:r>
              <a:rPr lang="en-US" sz="3600" b="1" dirty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that after a lot of thought, they’ve decided to change their major and tell you why, that’s your cue for, “I can understand why you would make that choice</a:t>
            </a:r>
            <a:r>
              <a:rPr lang="en-US" sz="3600" dirty="0" smtClean="0">
                <a:latin typeface="Arial Narrow" pitchFamily="34" charset="0"/>
              </a:rPr>
              <a:t>.””  </a:t>
            </a:r>
            <a:endParaRPr lang="en-US" sz="3600" dirty="0">
              <a:latin typeface="Arial Narrow" pitchFamily="34" charset="0"/>
            </a:endParaRPr>
          </a:p>
          <a:p>
            <a:r>
              <a:rPr lang="en-US" sz="3600" dirty="0">
                <a:latin typeface="Arial Narrow" pitchFamily="34" charset="0"/>
              </a:rPr>
              <a:t>	</a:t>
            </a:r>
            <a:r>
              <a:rPr lang="en-US" sz="3600" dirty="0" smtClean="0">
                <a:latin typeface="Arial Narrow" pitchFamily="34" charset="0"/>
              </a:rPr>
              <a:t>“</a:t>
            </a:r>
            <a:r>
              <a:rPr lang="en-US" sz="3600" b="1" u="sng" dirty="0" smtClean="0">
                <a:latin typeface="Arial Narrow" pitchFamily="34" charset="0"/>
              </a:rPr>
              <a:t>If </a:t>
            </a:r>
            <a:r>
              <a:rPr lang="en-US" sz="3600" b="1" u="sng" dirty="0">
                <a:latin typeface="Arial Narrow" pitchFamily="34" charset="0"/>
              </a:rPr>
              <a:t>they tell you</a:t>
            </a:r>
            <a:r>
              <a:rPr lang="en-US" sz="3600" b="1" dirty="0">
                <a:latin typeface="Arial Narrow" pitchFamily="34" charset="0"/>
              </a:rPr>
              <a:t> </a:t>
            </a:r>
            <a:r>
              <a:rPr lang="en-US" sz="3600" dirty="0">
                <a:latin typeface="Arial Narrow" pitchFamily="34" charset="0"/>
              </a:rPr>
              <a:t>they’re going to fly a plane with no motor and do loops and spins over the Front Range of the Rockies, your response should be, “I wish I could be there to watch</a:t>
            </a:r>
            <a:r>
              <a:rPr lang="en-US" sz="3600" dirty="0" smtClean="0">
                <a:latin typeface="Arial Narrow" pitchFamily="34" charset="0"/>
              </a:rPr>
              <a:t>.”” </a:t>
            </a:r>
            <a:endParaRPr lang="en-US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6588</TotalTime>
  <Words>1534</Words>
  <Application>Microsoft Office PowerPoint</Application>
  <PresentationFormat>On-screen Show (4:3)</PresentationFormat>
  <Paragraphs>163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Concourse</vt:lpstr>
      <vt:lpstr>WELCOME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Things You Should Be Doing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Matson, D.M.D.</dc:creator>
  <cp:lastModifiedBy>Owner</cp:lastModifiedBy>
  <cp:revision>288</cp:revision>
  <cp:lastPrinted>2016-01-27T23:41:01Z</cp:lastPrinted>
  <dcterms:created xsi:type="dcterms:W3CDTF">2011-06-08T10:41:44Z</dcterms:created>
  <dcterms:modified xsi:type="dcterms:W3CDTF">2020-06-12T13:39:04Z</dcterms:modified>
</cp:coreProperties>
</file>